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sldIdLst>
    <p:sldId id="256" r:id="rId5"/>
    <p:sldId id="257" r:id="rId6"/>
    <p:sldId id="258" r:id="rId7"/>
    <p:sldId id="259" r:id="rId8"/>
    <p:sldId id="262" r:id="rId9"/>
    <p:sldId id="260" r:id="rId10"/>
    <p:sldId id="261" r:id="rId11"/>
    <p:sldId id="265" r:id="rId12"/>
    <p:sldId id="263" r:id="rId13"/>
    <p:sldId id="264" r:id="rId14"/>
    <p:sldId id="266" r:id="rId15"/>
    <p:sldId id="267" r:id="rId16"/>
    <p:sldId id="268" r:id="rId17"/>
    <p:sldId id="269" r:id="rId18"/>
    <p:sldId id="284" r:id="rId19"/>
    <p:sldId id="283" r:id="rId20"/>
    <p:sldId id="270" r:id="rId21"/>
    <p:sldId id="285" r:id="rId22"/>
    <p:sldId id="286" r:id="rId23"/>
    <p:sldId id="271" r:id="rId24"/>
    <p:sldId id="292" r:id="rId25"/>
    <p:sldId id="287" r:id="rId26"/>
    <p:sldId id="288" r:id="rId27"/>
    <p:sldId id="289" r:id="rId28"/>
    <p:sldId id="274" r:id="rId29"/>
    <p:sldId id="275" r:id="rId30"/>
    <p:sldId id="276" r:id="rId31"/>
    <p:sldId id="278" r:id="rId32"/>
    <p:sldId id="279" r:id="rId33"/>
    <p:sldId id="280" r:id="rId34"/>
    <p:sldId id="282" r:id="rId35"/>
    <p:sldId id="290" r:id="rId36"/>
    <p:sldId id="291" r:id="rId37"/>
    <p:sldId id="293" r:id="rId38"/>
    <p:sldId id="294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9A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943BE4-A1C3-421C-972D-5F214684FD21}" v="2913" dt="2024-01-09T20:24:31.860"/>
    <p1510:client id="{C7F3DC1E-17C4-40E1-8ECB-079908DB5D8D}" v="2940" dt="2024-01-09T15:47:34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653E7-CB9A-4214-86F9-21032993A2A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00FD82-2A0E-4656-BF0F-4352CECAE9B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0" i="0"/>
            <a:t>Google </a:t>
          </a:r>
          <a:r>
            <a:rPr lang="it-IT" b="0" i="0" err="1"/>
            <a:t>Colab</a:t>
          </a:r>
          <a:r>
            <a:rPr lang="it-IT" b="0" i="0"/>
            <a:t> è un ambiente di sviluppo basato su cloud per Python, progettato per facilitare la scrittura e l'esecuzione di codice, gratuito e accessibile tramite account Google.</a:t>
          </a:r>
          <a:endParaRPr lang="en-US"/>
        </a:p>
      </dgm:t>
    </dgm:pt>
    <dgm:pt modelId="{7C9CA1D2-A01C-4FE0-906C-88FE7E9D6E58}" type="parTrans" cxnId="{DB4E2041-6744-4E6B-BE79-DA16DED51689}">
      <dgm:prSet/>
      <dgm:spPr/>
      <dgm:t>
        <a:bodyPr/>
        <a:lstStyle/>
        <a:p>
          <a:endParaRPr lang="en-US"/>
        </a:p>
      </dgm:t>
    </dgm:pt>
    <dgm:pt modelId="{6FC5AC0A-6373-4CDF-B03C-DAC16AAC7932}" type="sibTrans" cxnId="{DB4E2041-6744-4E6B-BE79-DA16DED51689}">
      <dgm:prSet/>
      <dgm:spPr/>
      <dgm:t>
        <a:bodyPr/>
        <a:lstStyle/>
        <a:p>
          <a:endParaRPr lang="en-US"/>
        </a:p>
      </dgm:t>
    </dgm:pt>
    <dgm:pt modelId="{8B626FA4-70CE-4F08-9E46-F89B04E3B61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0" i="0"/>
            <a:t>Adatto per lo sviluppo di progetti di machine learning, analisi dati e collaborazione in team.</a:t>
          </a:r>
          <a:endParaRPr lang="en-US"/>
        </a:p>
      </dgm:t>
    </dgm:pt>
    <dgm:pt modelId="{C9975590-E8D3-41A8-AF1E-E25198B53D9D}" type="parTrans" cxnId="{A4805531-6DAB-448C-96F2-35A5B61B937E}">
      <dgm:prSet/>
      <dgm:spPr/>
      <dgm:t>
        <a:bodyPr/>
        <a:lstStyle/>
        <a:p>
          <a:endParaRPr lang="en-US"/>
        </a:p>
      </dgm:t>
    </dgm:pt>
    <dgm:pt modelId="{880B9CCB-DF50-4227-BC2C-2260448304E0}" type="sibTrans" cxnId="{A4805531-6DAB-448C-96F2-35A5B61B937E}">
      <dgm:prSet/>
      <dgm:spPr/>
      <dgm:t>
        <a:bodyPr/>
        <a:lstStyle/>
        <a:p>
          <a:endParaRPr lang="en-US"/>
        </a:p>
      </dgm:t>
    </dgm:pt>
    <dgm:pt modelId="{803CCA20-4D35-43B5-BFBD-43D5BCEB109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0" i="0"/>
            <a:t>Integrazione diretta con Google Drive per la gestione e la condivisione dei progetti.</a:t>
          </a:r>
          <a:endParaRPr lang="en-US"/>
        </a:p>
      </dgm:t>
    </dgm:pt>
    <dgm:pt modelId="{DF9F6282-7594-483E-B250-B772960F3EBE}" type="parTrans" cxnId="{92E6F6EF-975E-4975-9EF2-C2972E2CD7D3}">
      <dgm:prSet/>
      <dgm:spPr/>
      <dgm:t>
        <a:bodyPr/>
        <a:lstStyle/>
        <a:p>
          <a:endParaRPr lang="en-US"/>
        </a:p>
      </dgm:t>
    </dgm:pt>
    <dgm:pt modelId="{09216340-A782-47C1-B184-BD92124053DA}" type="sibTrans" cxnId="{92E6F6EF-975E-4975-9EF2-C2972E2CD7D3}">
      <dgm:prSet/>
      <dgm:spPr/>
      <dgm:t>
        <a:bodyPr/>
        <a:lstStyle/>
        <a:p>
          <a:endParaRPr lang="en-US"/>
        </a:p>
      </dgm:t>
    </dgm:pt>
    <dgm:pt modelId="{3AF025AC-25DD-43A1-96A7-6BC109E6692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0" i="0"/>
            <a:t>Librerie di machine learning preinstallate per semplificare l'inizio.</a:t>
          </a:r>
          <a:endParaRPr lang="en-US"/>
        </a:p>
      </dgm:t>
    </dgm:pt>
    <dgm:pt modelId="{517B04E3-1555-44AC-B289-A840A4933D69}" type="parTrans" cxnId="{2242BD90-EC01-4A5C-A0DD-38FA51E44C33}">
      <dgm:prSet/>
      <dgm:spPr/>
      <dgm:t>
        <a:bodyPr/>
        <a:lstStyle/>
        <a:p>
          <a:endParaRPr lang="en-US"/>
        </a:p>
      </dgm:t>
    </dgm:pt>
    <dgm:pt modelId="{9A46A883-A8DB-47A6-9FE3-6398B62A34B2}" type="sibTrans" cxnId="{2242BD90-EC01-4A5C-A0DD-38FA51E44C33}">
      <dgm:prSet/>
      <dgm:spPr/>
      <dgm:t>
        <a:bodyPr/>
        <a:lstStyle/>
        <a:p>
          <a:endParaRPr lang="en-US"/>
        </a:p>
      </dgm:t>
    </dgm:pt>
    <dgm:pt modelId="{D111A724-0564-4E7E-A38F-4D932840264A}" type="pres">
      <dgm:prSet presAssocID="{D66653E7-CB9A-4214-86F9-21032993A2A2}" presName="root" presStyleCnt="0">
        <dgm:presLayoutVars>
          <dgm:dir/>
          <dgm:resizeHandles val="exact"/>
        </dgm:presLayoutVars>
      </dgm:prSet>
      <dgm:spPr/>
    </dgm:pt>
    <dgm:pt modelId="{1DA2EA71-6C89-4505-8BE4-D4FA6F290985}" type="pres">
      <dgm:prSet presAssocID="{7B00FD82-2A0E-4656-BF0F-4352CECAE9BB}" presName="compNode" presStyleCnt="0"/>
      <dgm:spPr/>
    </dgm:pt>
    <dgm:pt modelId="{62B403AD-ECDE-4497-B1D5-C3921E8B1902}" type="pres">
      <dgm:prSet presAssocID="{7B00FD82-2A0E-4656-BF0F-4352CECAE9B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903A523-8A3E-40EE-823A-C551A4DFB89F}" type="pres">
      <dgm:prSet presAssocID="{7B00FD82-2A0E-4656-BF0F-4352CECAE9BB}" presName="spaceRect" presStyleCnt="0"/>
      <dgm:spPr/>
    </dgm:pt>
    <dgm:pt modelId="{B5D2BA7E-6A2F-4AF4-BB5D-0C3A3D77081C}" type="pres">
      <dgm:prSet presAssocID="{7B00FD82-2A0E-4656-BF0F-4352CECAE9BB}" presName="textRect" presStyleLbl="revTx" presStyleIdx="0" presStyleCnt="4">
        <dgm:presLayoutVars>
          <dgm:chMax val="1"/>
          <dgm:chPref val="1"/>
        </dgm:presLayoutVars>
      </dgm:prSet>
      <dgm:spPr/>
    </dgm:pt>
    <dgm:pt modelId="{67E97CBB-8478-4907-94FC-0F9F60556AF9}" type="pres">
      <dgm:prSet presAssocID="{6FC5AC0A-6373-4CDF-B03C-DAC16AAC7932}" presName="sibTrans" presStyleCnt="0"/>
      <dgm:spPr/>
    </dgm:pt>
    <dgm:pt modelId="{96B7AF57-7B34-4A91-937A-29B86BFDF98D}" type="pres">
      <dgm:prSet presAssocID="{8B626FA4-70CE-4F08-9E46-F89B04E3B617}" presName="compNode" presStyleCnt="0"/>
      <dgm:spPr/>
    </dgm:pt>
    <dgm:pt modelId="{A6B26F51-742B-4159-9C9C-C42F868AFB68}" type="pres">
      <dgm:prSet presAssocID="{8B626FA4-70CE-4F08-9E46-F89B04E3B61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enti"/>
        </a:ext>
      </dgm:extLst>
    </dgm:pt>
    <dgm:pt modelId="{992A7D3A-B8BA-4BA1-9058-69CC93D7C608}" type="pres">
      <dgm:prSet presAssocID="{8B626FA4-70CE-4F08-9E46-F89B04E3B617}" presName="spaceRect" presStyleCnt="0"/>
      <dgm:spPr/>
    </dgm:pt>
    <dgm:pt modelId="{E77331DE-D427-4569-97FD-3C8DC354B636}" type="pres">
      <dgm:prSet presAssocID="{8B626FA4-70CE-4F08-9E46-F89B04E3B617}" presName="textRect" presStyleLbl="revTx" presStyleIdx="1" presStyleCnt="4">
        <dgm:presLayoutVars>
          <dgm:chMax val="1"/>
          <dgm:chPref val="1"/>
        </dgm:presLayoutVars>
      </dgm:prSet>
      <dgm:spPr/>
    </dgm:pt>
    <dgm:pt modelId="{597EBC06-769B-44D4-80FC-95B5BD9DEB1B}" type="pres">
      <dgm:prSet presAssocID="{880B9CCB-DF50-4227-BC2C-2260448304E0}" presName="sibTrans" presStyleCnt="0"/>
      <dgm:spPr/>
    </dgm:pt>
    <dgm:pt modelId="{B1A4AEEF-3E75-4AFA-BC09-3B66A388F2E1}" type="pres">
      <dgm:prSet presAssocID="{803CCA20-4D35-43B5-BFBD-43D5BCEB1098}" presName="compNode" presStyleCnt="0"/>
      <dgm:spPr/>
    </dgm:pt>
    <dgm:pt modelId="{2BAA2898-54C1-4835-85A5-79E86F102762}" type="pres">
      <dgm:prSet presAssocID="{803CCA20-4D35-43B5-BFBD-43D5BCEB109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te"/>
        </a:ext>
      </dgm:extLst>
    </dgm:pt>
    <dgm:pt modelId="{FCF56105-F966-45F1-8E84-F341307D446C}" type="pres">
      <dgm:prSet presAssocID="{803CCA20-4D35-43B5-BFBD-43D5BCEB1098}" presName="spaceRect" presStyleCnt="0"/>
      <dgm:spPr/>
    </dgm:pt>
    <dgm:pt modelId="{08416BD6-CE5D-4C34-9639-3B9EBA84EAA7}" type="pres">
      <dgm:prSet presAssocID="{803CCA20-4D35-43B5-BFBD-43D5BCEB1098}" presName="textRect" presStyleLbl="revTx" presStyleIdx="2" presStyleCnt="4">
        <dgm:presLayoutVars>
          <dgm:chMax val="1"/>
          <dgm:chPref val="1"/>
        </dgm:presLayoutVars>
      </dgm:prSet>
      <dgm:spPr/>
    </dgm:pt>
    <dgm:pt modelId="{E68EC344-7A38-4293-98B0-C192B8D33EE1}" type="pres">
      <dgm:prSet presAssocID="{09216340-A782-47C1-B184-BD92124053DA}" presName="sibTrans" presStyleCnt="0"/>
      <dgm:spPr/>
    </dgm:pt>
    <dgm:pt modelId="{A954FD4D-BFE6-4BD4-83C2-36D3C28F873A}" type="pres">
      <dgm:prSet presAssocID="{3AF025AC-25DD-43A1-96A7-6BC109E66927}" presName="compNode" presStyleCnt="0"/>
      <dgm:spPr/>
    </dgm:pt>
    <dgm:pt modelId="{81F6695F-CFE7-4710-A43D-81151E58B2C3}" type="pres">
      <dgm:prSet presAssocID="{3AF025AC-25DD-43A1-96A7-6BC109E6692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bri"/>
        </a:ext>
      </dgm:extLst>
    </dgm:pt>
    <dgm:pt modelId="{AE15A551-4507-408A-843E-DBD676E0BB80}" type="pres">
      <dgm:prSet presAssocID="{3AF025AC-25DD-43A1-96A7-6BC109E66927}" presName="spaceRect" presStyleCnt="0"/>
      <dgm:spPr/>
    </dgm:pt>
    <dgm:pt modelId="{0C5B98BA-4CC0-443F-9D48-CCE0B5E35493}" type="pres">
      <dgm:prSet presAssocID="{3AF025AC-25DD-43A1-96A7-6BC109E6692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4805531-6DAB-448C-96F2-35A5B61B937E}" srcId="{D66653E7-CB9A-4214-86F9-21032993A2A2}" destId="{8B626FA4-70CE-4F08-9E46-F89B04E3B617}" srcOrd="1" destOrd="0" parTransId="{C9975590-E8D3-41A8-AF1E-E25198B53D9D}" sibTransId="{880B9CCB-DF50-4227-BC2C-2260448304E0}"/>
    <dgm:cxn modelId="{EA53093D-C830-41B0-A9BC-6A9C241BED8D}" type="presOf" srcId="{3AF025AC-25DD-43A1-96A7-6BC109E66927}" destId="{0C5B98BA-4CC0-443F-9D48-CCE0B5E35493}" srcOrd="0" destOrd="0" presId="urn:microsoft.com/office/officeart/2018/2/layout/IconLabelList"/>
    <dgm:cxn modelId="{DB4E2041-6744-4E6B-BE79-DA16DED51689}" srcId="{D66653E7-CB9A-4214-86F9-21032993A2A2}" destId="{7B00FD82-2A0E-4656-BF0F-4352CECAE9BB}" srcOrd="0" destOrd="0" parTransId="{7C9CA1D2-A01C-4FE0-906C-88FE7E9D6E58}" sibTransId="{6FC5AC0A-6373-4CDF-B03C-DAC16AAC7932}"/>
    <dgm:cxn modelId="{8722A168-D6F2-41D3-854A-8C97E1F31BB8}" type="presOf" srcId="{8B626FA4-70CE-4F08-9E46-F89B04E3B617}" destId="{E77331DE-D427-4569-97FD-3C8DC354B636}" srcOrd="0" destOrd="0" presId="urn:microsoft.com/office/officeart/2018/2/layout/IconLabelList"/>
    <dgm:cxn modelId="{2242BD90-EC01-4A5C-A0DD-38FA51E44C33}" srcId="{D66653E7-CB9A-4214-86F9-21032993A2A2}" destId="{3AF025AC-25DD-43A1-96A7-6BC109E66927}" srcOrd="3" destOrd="0" parTransId="{517B04E3-1555-44AC-B289-A840A4933D69}" sibTransId="{9A46A883-A8DB-47A6-9FE3-6398B62A34B2}"/>
    <dgm:cxn modelId="{D1BE0BBD-C22C-43BA-8F96-91758203A764}" type="presOf" srcId="{7B00FD82-2A0E-4656-BF0F-4352CECAE9BB}" destId="{B5D2BA7E-6A2F-4AF4-BB5D-0C3A3D77081C}" srcOrd="0" destOrd="0" presId="urn:microsoft.com/office/officeart/2018/2/layout/IconLabelList"/>
    <dgm:cxn modelId="{79162EC5-4C1E-43FB-9EEF-215A60A38B3E}" type="presOf" srcId="{D66653E7-CB9A-4214-86F9-21032993A2A2}" destId="{D111A724-0564-4E7E-A38F-4D932840264A}" srcOrd="0" destOrd="0" presId="urn:microsoft.com/office/officeart/2018/2/layout/IconLabelList"/>
    <dgm:cxn modelId="{C2DE56E9-8949-4C85-99B9-60C4AB8FAB82}" type="presOf" srcId="{803CCA20-4D35-43B5-BFBD-43D5BCEB1098}" destId="{08416BD6-CE5D-4C34-9639-3B9EBA84EAA7}" srcOrd="0" destOrd="0" presId="urn:microsoft.com/office/officeart/2018/2/layout/IconLabelList"/>
    <dgm:cxn modelId="{92E6F6EF-975E-4975-9EF2-C2972E2CD7D3}" srcId="{D66653E7-CB9A-4214-86F9-21032993A2A2}" destId="{803CCA20-4D35-43B5-BFBD-43D5BCEB1098}" srcOrd="2" destOrd="0" parTransId="{DF9F6282-7594-483E-B250-B772960F3EBE}" sibTransId="{09216340-A782-47C1-B184-BD92124053DA}"/>
    <dgm:cxn modelId="{73028724-9C99-4314-9F92-70C7A3DF0484}" type="presParOf" srcId="{D111A724-0564-4E7E-A38F-4D932840264A}" destId="{1DA2EA71-6C89-4505-8BE4-D4FA6F290985}" srcOrd="0" destOrd="0" presId="urn:microsoft.com/office/officeart/2018/2/layout/IconLabelList"/>
    <dgm:cxn modelId="{B28343A6-3F28-41FC-944A-2C5BD0919F62}" type="presParOf" srcId="{1DA2EA71-6C89-4505-8BE4-D4FA6F290985}" destId="{62B403AD-ECDE-4497-B1D5-C3921E8B1902}" srcOrd="0" destOrd="0" presId="urn:microsoft.com/office/officeart/2018/2/layout/IconLabelList"/>
    <dgm:cxn modelId="{D5B2F70C-EB8C-40B6-9C3C-E0DEE276255E}" type="presParOf" srcId="{1DA2EA71-6C89-4505-8BE4-D4FA6F290985}" destId="{B903A523-8A3E-40EE-823A-C551A4DFB89F}" srcOrd="1" destOrd="0" presId="urn:microsoft.com/office/officeart/2018/2/layout/IconLabelList"/>
    <dgm:cxn modelId="{925BD30C-599C-406E-A09C-CE0DDF3761B3}" type="presParOf" srcId="{1DA2EA71-6C89-4505-8BE4-D4FA6F290985}" destId="{B5D2BA7E-6A2F-4AF4-BB5D-0C3A3D77081C}" srcOrd="2" destOrd="0" presId="urn:microsoft.com/office/officeart/2018/2/layout/IconLabelList"/>
    <dgm:cxn modelId="{0DE4E27D-EACD-47BB-8EC3-85597A4FCB64}" type="presParOf" srcId="{D111A724-0564-4E7E-A38F-4D932840264A}" destId="{67E97CBB-8478-4907-94FC-0F9F60556AF9}" srcOrd="1" destOrd="0" presId="urn:microsoft.com/office/officeart/2018/2/layout/IconLabelList"/>
    <dgm:cxn modelId="{A3348CE2-614E-4C29-8171-5623CDDA7157}" type="presParOf" srcId="{D111A724-0564-4E7E-A38F-4D932840264A}" destId="{96B7AF57-7B34-4A91-937A-29B86BFDF98D}" srcOrd="2" destOrd="0" presId="urn:microsoft.com/office/officeart/2018/2/layout/IconLabelList"/>
    <dgm:cxn modelId="{FD9F7739-F18F-4B4F-91A1-6E54F6608D24}" type="presParOf" srcId="{96B7AF57-7B34-4A91-937A-29B86BFDF98D}" destId="{A6B26F51-742B-4159-9C9C-C42F868AFB68}" srcOrd="0" destOrd="0" presId="urn:microsoft.com/office/officeart/2018/2/layout/IconLabelList"/>
    <dgm:cxn modelId="{CFA4C661-47BF-467A-BBDB-8D8A9FD10793}" type="presParOf" srcId="{96B7AF57-7B34-4A91-937A-29B86BFDF98D}" destId="{992A7D3A-B8BA-4BA1-9058-69CC93D7C608}" srcOrd="1" destOrd="0" presId="urn:microsoft.com/office/officeart/2018/2/layout/IconLabelList"/>
    <dgm:cxn modelId="{DD84291B-DECE-4241-B352-C2F3F75B561B}" type="presParOf" srcId="{96B7AF57-7B34-4A91-937A-29B86BFDF98D}" destId="{E77331DE-D427-4569-97FD-3C8DC354B636}" srcOrd="2" destOrd="0" presId="urn:microsoft.com/office/officeart/2018/2/layout/IconLabelList"/>
    <dgm:cxn modelId="{4B3EF243-8B54-4132-9833-5F83D23F5BD6}" type="presParOf" srcId="{D111A724-0564-4E7E-A38F-4D932840264A}" destId="{597EBC06-769B-44D4-80FC-95B5BD9DEB1B}" srcOrd="3" destOrd="0" presId="urn:microsoft.com/office/officeart/2018/2/layout/IconLabelList"/>
    <dgm:cxn modelId="{1615D112-65BB-4341-A3A4-5A644511000E}" type="presParOf" srcId="{D111A724-0564-4E7E-A38F-4D932840264A}" destId="{B1A4AEEF-3E75-4AFA-BC09-3B66A388F2E1}" srcOrd="4" destOrd="0" presId="urn:microsoft.com/office/officeart/2018/2/layout/IconLabelList"/>
    <dgm:cxn modelId="{29BD8F2F-2CDD-4BC0-AD96-E6DCD24D1435}" type="presParOf" srcId="{B1A4AEEF-3E75-4AFA-BC09-3B66A388F2E1}" destId="{2BAA2898-54C1-4835-85A5-79E86F102762}" srcOrd="0" destOrd="0" presId="urn:microsoft.com/office/officeart/2018/2/layout/IconLabelList"/>
    <dgm:cxn modelId="{73563EA5-F5F9-44BD-BDC8-A5325F2DA2CF}" type="presParOf" srcId="{B1A4AEEF-3E75-4AFA-BC09-3B66A388F2E1}" destId="{FCF56105-F966-45F1-8E84-F341307D446C}" srcOrd="1" destOrd="0" presId="urn:microsoft.com/office/officeart/2018/2/layout/IconLabelList"/>
    <dgm:cxn modelId="{1CE34583-2EA7-49FE-9DC3-A30F54885E2C}" type="presParOf" srcId="{B1A4AEEF-3E75-4AFA-BC09-3B66A388F2E1}" destId="{08416BD6-CE5D-4C34-9639-3B9EBA84EAA7}" srcOrd="2" destOrd="0" presId="urn:microsoft.com/office/officeart/2018/2/layout/IconLabelList"/>
    <dgm:cxn modelId="{C626D25B-20A6-4FBA-B9B8-8B516B0FE5EA}" type="presParOf" srcId="{D111A724-0564-4E7E-A38F-4D932840264A}" destId="{E68EC344-7A38-4293-98B0-C192B8D33EE1}" srcOrd="5" destOrd="0" presId="urn:microsoft.com/office/officeart/2018/2/layout/IconLabelList"/>
    <dgm:cxn modelId="{1328C74B-B6A8-4CC7-965E-5E70B0A1DF5A}" type="presParOf" srcId="{D111A724-0564-4E7E-A38F-4D932840264A}" destId="{A954FD4D-BFE6-4BD4-83C2-36D3C28F873A}" srcOrd="6" destOrd="0" presId="urn:microsoft.com/office/officeart/2018/2/layout/IconLabelList"/>
    <dgm:cxn modelId="{0B38874E-25BC-41F2-9B21-41A9470306D6}" type="presParOf" srcId="{A954FD4D-BFE6-4BD4-83C2-36D3C28F873A}" destId="{81F6695F-CFE7-4710-A43D-81151E58B2C3}" srcOrd="0" destOrd="0" presId="urn:microsoft.com/office/officeart/2018/2/layout/IconLabelList"/>
    <dgm:cxn modelId="{8536D39A-DC7C-42C6-8D07-2F3E1AA0EE32}" type="presParOf" srcId="{A954FD4D-BFE6-4BD4-83C2-36D3C28F873A}" destId="{AE15A551-4507-408A-843E-DBD676E0BB80}" srcOrd="1" destOrd="0" presId="urn:microsoft.com/office/officeart/2018/2/layout/IconLabelList"/>
    <dgm:cxn modelId="{02CC7EAF-2AAC-4251-8ECC-979E3B032A74}" type="presParOf" srcId="{A954FD4D-BFE6-4BD4-83C2-36D3C28F873A}" destId="{0C5B98BA-4CC0-443F-9D48-CCE0B5E3549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403AD-ECDE-4497-B1D5-C3921E8B1902}">
      <dsp:nvSpPr>
        <dsp:cNvPr id="0" name=""/>
        <dsp:cNvSpPr/>
      </dsp:nvSpPr>
      <dsp:spPr>
        <a:xfrm>
          <a:off x="924872" y="835715"/>
          <a:ext cx="925687" cy="925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2BA7E-6A2F-4AF4-BB5D-0C3A3D77081C}">
      <dsp:nvSpPr>
        <dsp:cNvPr id="0" name=""/>
        <dsp:cNvSpPr/>
      </dsp:nvSpPr>
      <dsp:spPr>
        <a:xfrm>
          <a:off x="359175" y="2107559"/>
          <a:ext cx="2057082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kern="1200"/>
            <a:t>Google </a:t>
          </a:r>
          <a:r>
            <a:rPr lang="it-IT" sz="1100" b="0" i="0" kern="1200" err="1"/>
            <a:t>Colab</a:t>
          </a:r>
          <a:r>
            <a:rPr lang="it-IT" sz="1100" b="0" i="0" kern="1200"/>
            <a:t> è un ambiente di sviluppo basato su cloud per Python, progettato per facilitare la scrittura e l'esecuzione di codice, gratuito e accessibile tramite account Google.</a:t>
          </a:r>
          <a:endParaRPr lang="en-US" sz="1100" kern="1200"/>
        </a:p>
      </dsp:txBody>
      <dsp:txXfrm>
        <a:off x="359175" y="2107559"/>
        <a:ext cx="2057082" cy="1035000"/>
      </dsp:txXfrm>
    </dsp:sp>
    <dsp:sp modelId="{A6B26F51-742B-4159-9C9C-C42F868AFB68}">
      <dsp:nvSpPr>
        <dsp:cNvPr id="0" name=""/>
        <dsp:cNvSpPr/>
      </dsp:nvSpPr>
      <dsp:spPr>
        <a:xfrm>
          <a:off x="3341945" y="835715"/>
          <a:ext cx="925687" cy="925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331DE-D427-4569-97FD-3C8DC354B636}">
      <dsp:nvSpPr>
        <dsp:cNvPr id="0" name=""/>
        <dsp:cNvSpPr/>
      </dsp:nvSpPr>
      <dsp:spPr>
        <a:xfrm>
          <a:off x="2776247" y="2107559"/>
          <a:ext cx="2057082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kern="1200"/>
            <a:t>Adatto per lo sviluppo di progetti di machine learning, analisi dati e collaborazione in team.</a:t>
          </a:r>
          <a:endParaRPr lang="en-US" sz="1100" kern="1200"/>
        </a:p>
      </dsp:txBody>
      <dsp:txXfrm>
        <a:off x="2776247" y="2107559"/>
        <a:ext cx="2057082" cy="1035000"/>
      </dsp:txXfrm>
    </dsp:sp>
    <dsp:sp modelId="{2BAA2898-54C1-4835-85A5-79E86F102762}">
      <dsp:nvSpPr>
        <dsp:cNvPr id="0" name=""/>
        <dsp:cNvSpPr/>
      </dsp:nvSpPr>
      <dsp:spPr>
        <a:xfrm>
          <a:off x="5759017" y="835715"/>
          <a:ext cx="925687" cy="9256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16BD6-CE5D-4C34-9639-3B9EBA84EAA7}">
      <dsp:nvSpPr>
        <dsp:cNvPr id="0" name=""/>
        <dsp:cNvSpPr/>
      </dsp:nvSpPr>
      <dsp:spPr>
        <a:xfrm>
          <a:off x="5193319" y="2107559"/>
          <a:ext cx="2057082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kern="1200"/>
            <a:t>Integrazione diretta con Google Drive per la gestione e la condivisione dei progetti.</a:t>
          </a:r>
          <a:endParaRPr lang="en-US" sz="1100" kern="1200"/>
        </a:p>
      </dsp:txBody>
      <dsp:txXfrm>
        <a:off x="5193319" y="2107559"/>
        <a:ext cx="2057082" cy="1035000"/>
      </dsp:txXfrm>
    </dsp:sp>
    <dsp:sp modelId="{81F6695F-CFE7-4710-A43D-81151E58B2C3}">
      <dsp:nvSpPr>
        <dsp:cNvPr id="0" name=""/>
        <dsp:cNvSpPr/>
      </dsp:nvSpPr>
      <dsp:spPr>
        <a:xfrm>
          <a:off x="8176089" y="835715"/>
          <a:ext cx="925687" cy="9256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B98BA-4CC0-443F-9D48-CCE0B5E35493}">
      <dsp:nvSpPr>
        <dsp:cNvPr id="0" name=""/>
        <dsp:cNvSpPr/>
      </dsp:nvSpPr>
      <dsp:spPr>
        <a:xfrm>
          <a:off x="7610392" y="2107559"/>
          <a:ext cx="2057082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kern="1200"/>
            <a:t>Librerie di machine learning preinstallate per semplificare l'inizio.</a:t>
          </a:r>
          <a:endParaRPr lang="en-US" sz="1100" kern="1200"/>
        </a:p>
      </dsp:txBody>
      <dsp:txXfrm>
        <a:off x="7610392" y="2107559"/>
        <a:ext cx="2057082" cy="103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22405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75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55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45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7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2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84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38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48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44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7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documentation.bonitasoft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aggle.com/datasets/sumanthvrao/daily-climate-time-series-data/data?select=DailyDelhiClimateTrain.csv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C923C69-81F7-F342-1531-50983E430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247" y="4419142"/>
            <a:ext cx="5452301" cy="1313445"/>
          </a:xfrm>
        </p:spPr>
        <p:txBody>
          <a:bodyPr anchor="ctr">
            <a:normAutofit/>
          </a:bodyPr>
          <a:lstStyle/>
          <a:p>
            <a:r>
              <a:rPr lang="it-IT" sz="2000"/>
              <a:t>ELABORATO di information systems and business intelliGENce</a:t>
            </a:r>
            <a:br>
              <a:rPr lang="it-IT" sz="2000"/>
            </a:br>
            <a:endParaRPr lang="it-IT" sz="200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710788C-2512-7441-93CC-F38CD6164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4602163"/>
            <a:ext cx="4679946" cy="1388090"/>
          </a:xfrm>
        </p:spPr>
        <p:txBody>
          <a:bodyPr anchor="ctr">
            <a:normAutofit/>
          </a:bodyPr>
          <a:lstStyle/>
          <a:p>
            <a:r>
              <a:rPr lang="it-IT" sz="2000"/>
              <a:t>Gaetano Saviano M63001502</a:t>
            </a:r>
          </a:p>
          <a:p>
            <a:r>
              <a:rPr lang="it-IT" sz="2000"/>
              <a:t>Francesco Della Valle M63001500</a:t>
            </a:r>
          </a:p>
        </p:txBody>
      </p:sp>
      <p:pic>
        <p:nvPicPr>
          <p:cNvPr id="14" name="Picture 3" descr="Vista dal basso di nuvole nel cielo">
            <a:extLst>
              <a:ext uri="{FF2B5EF4-FFF2-40B4-BE49-F238E27FC236}">
                <a16:creationId xmlns:a16="http://schemas.microsoft.com/office/drawing/2014/main" id="{7F1744A2-561E-4784-E21D-5EDCA7F3C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83" b="27484"/>
          <a:stretch/>
        </p:blipFill>
        <p:spPr>
          <a:xfrm>
            <a:off x="20" y="10"/>
            <a:ext cx="12191977" cy="4014777"/>
          </a:xfrm>
          <a:prstGeom prst="rect">
            <a:avLst/>
          </a:prstGeom>
        </p:spPr>
      </p:pic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6258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ottotitolo 2">
            <a:extLst>
              <a:ext uri="{FF2B5EF4-FFF2-40B4-BE49-F238E27FC236}">
                <a16:creationId xmlns:a16="http://schemas.microsoft.com/office/drawing/2014/main" id="{78770700-14D1-707C-092A-B2BBDA8B4DEA}"/>
              </a:ext>
            </a:extLst>
          </p:cNvPr>
          <p:cNvSpPr txBox="1">
            <a:spLocks/>
          </p:cNvSpPr>
          <p:nvPr/>
        </p:nvSpPr>
        <p:spPr>
          <a:xfrm>
            <a:off x="8929396" y="5999357"/>
            <a:ext cx="2926702" cy="768221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24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16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/>
              <a:t>Anno accademico 2023/2024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43A9A774-2A8C-0941-A3E8-32E045CB8A7D}"/>
              </a:ext>
            </a:extLst>
          </p:cNvPr>
          <p:cNvSpPr txBox="1">
            <a:spLocks/>
          </p:cNvSpPr>
          <p:nvPr/>
        </p:nvSpPr>
        <p:spPr>
          <a:xfrm>
            <a:off x="215072" y="5580426"/>
            <a:ext cx="5452301" cy="110340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/>
              <a:t>«DAILY CLIMATE CHANGE In the city of DEHLI»</a:t>
            </a:r>
          </a:p>
        </p:txBody>
      </p:sp>
    </p:spTree>
    <p:extLst>
      <p:ext uri="{BB962C8B-B14F-4D97-AF65-F5344CB8AC3E}">
        <p14:creationId xmlns:p14="http://schemas.microsoft.com/office/powerpoint/2010/main" val="665487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C651A8-ED57-6CE3-8598-41EF72F9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err="1"/>
              <a:t>Scatter</a:t>
            </a:r>
            <a:r>
              <a:rPr lang="it-IT"/>
              <a:t> plot della temperatura in relazione alle altre feature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6645B0-4181-0345-F9CB-DE8272D94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663" y="2127667"/>
            <a:ext cx="4427126" cy="406523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</a:pPr>
            <a:r>
              <a:rPr lang="it-IT" sz="1700">
                <a:solidFill>
                  <a:srgbClr val="FFFFFF">
                    <a:alpha val="70000"/>
                  </a:srgbClr>
                </a:solidFill>
              </a:rPr>
              <a:t>I dati possono presentare pattern simili stagionalmente. </a:t>
            </a:r>
          </a:p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</a:pPr>
            <a:r>
              <a:rPr lang="it-IT" sz="1700">
                <a:solidFill>
                  <a:srgbClr val="FFFFFF">
                    <a:alpha val="70000"/>
                  </a:srgbClr>
                </a:solidFill>
              </a:rPr>
              <a:t>Si nota, in particolare, l’ esistenza di una leggera correlazione inversa con il segno dell'umidità</a:t>
            </a:r>
          </a:p>
          <a:p>
            <a:pPr marL="0" indent="0">
              <a:buNone/>
            </a:pPr>
            <a:endParaRPr lang="it-IT" b="0" i="0">
              <a:solidFill>
                <a:srgbClr val="E8EAED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7FFEC6A-3539-B818-65FD-94295180004C}"/>
              </a:ext>
            </a:extLst>
          </p:cNvPr>
          <p:cNvGrpSpPr/>
          <p:nvPr/>
        </p:nvGrpSpPr>
        <p:grpSpPr>
          <a:xfrm>
            <a:off x="308267" y="102316"/>
            <a:ext cx="11312481" cy="568864"/>
            <a:chOff x="29496" y="-62425"/>
            <a:chExt cx="9865193" cy="568864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16AB8A80-6F15-A94A-57C5-47E9772D0196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D247A6EA-DE6A-4156-10E7-24C7813AD1DC}"/>
                </a:ext>
              </a:extLst>
            </p:cNvPr>
            <p:cNvSpPr/>
            <p:nvPr/>
          </p:nvSpPr>
          <p:spPr>
            <a:xfrm>
              <a:off x="7227306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3E16BF5-3D3F-741B-AE73-F42475BFE1B3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FC031223-E3AE-C496-70C7-D753AF3E1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5F2E4592-6877-D161-ECD0-55970CB9E2FF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5DCF5C3A-9815-FD74-41CC-0CD9E24649E5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1966B895-A605-159D-6EE4-144DD1A2163E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461F1D20-32F5-B196-F7F3-CBE2B1004451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E29B3256-C9DA-8FEB-2215-586A41B88018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F6F20D1C-D9F9-A543-A4B1-B5BB097C3E74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532E3648-571B-B552-F15F-9222C407E60D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DF904D9-A53D-B31C-B098-626D89B8D710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C374E856-F96B-A0AB-293A-E69FE09ADC17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6077DA5-BA32-D364-E515-1C3AE962DF4E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C57F79BC-E723-4109-0548-96921506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400" y="497365"/>
            <a:ext cx="213378" cy="195089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B376D714-EB4B-61A8-F324-007D00C1D7F0}"/>
              </a:ext>
            </a:extLst>
          </p:cNvPr>
          <p:cNvSpPr/>
          <p:nvPr/>
        </p:nvSpPr>
        <p:spPr>
          <a:xfrm>
            <a:off x="2060507" y="499659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AF26AC3D-942C-03BA-A7A7-F9853028736D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08088267-041A-D633-D1C6-5F562346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928" y="2081509"/>
            <a:ext cx="5686229" cy="415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0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D6AFC8-1F2B-833C-95AF-4CD6D1389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Incremento della temperatura media negli anni</a:t>
            </a:r>
          </a:p>
        </p:txBody>
      </p:sp>
      <p:pic>
        <p:nvPicPr>
          <p:cNvPr id="23" name="Segnaposto contenuto 22" descr="Immagine che contiene testo, Diagramma&#10;&#10;Descrizione generata automaticamente">
            <a:extLst>
              <a:ext uri="{FF2B5EF4-FFF2-40B4-BE49-F238E27FC236}">
                <a16:creationId xmlns:a16="http://schemas.microsoft.com/office/drawing/2014/main" id="{4062F6C6-574A-FACB-8452-3181E59D8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25" y="2252398"/>
            <a:ext cx="5831275" cy="3221673"/>
          </a:xfr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089C02DD-7076-43A9-4097-28921CEC5768}"/>
              </a:ext>
            </a:extLst>
          </p:cNvPr>
          <p:cNvGrpSpPr/>
          <p:nvPr/>
        </p:nvGrpSpPr>
        <p:grpSpPr>
          <a:xfrm>
            <a:off x="308267" y="102316"/>
            <a:ext cx="11312481" cy="568864"/>
            <a:chOff x="29496" y="-62425"/>
            <a:chExt cx="9865193" cy="568864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03EF3C04-53D4-7242-E228-E2E4FB7254A2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C3B09B40-A69B-CA4B-C8E4-32EA9B746152}"/>
                </a:ext>
              </a:extLst>
            </p:cNvPr>
            <p:cNvSpPr/>
            <p:nvPr/>
          </p:nvSpPr>
          <p:spPr>
            <a:xfrm>
              <a:off x="7227306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831B24B8-CFD2-7D15-1931-FAF7DBC216FA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8B84239E-116F-6E3B-3FF9-CE26E6FECD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98BED4F1-7415-E305-C1F3-283532E7A1E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CDB29A7B-5993-E167-3CE7-142A635B2E29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424E8EEE-EAB5-E743-078E-7E9046EDC586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3946429D-5595-D763-9B02-0B4D380E1D7D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E0FB003E-6B05-A97F-1043-2BC2E9D96E8C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E2E43B19-A0D5-5987-B303-3220C88CD5A0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5E059665-ECC6-9779-5825-98414BD95E5E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F3C03EA2-064F-6640-A0E3-5395A378D63E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DD21E12B-1AAD-D48D-01AB-046F42DF8892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3E99ADB2-09B4-EBE5-5B1D-97A306A884D8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B75E5D2B-EE64-4108-5C5A-F0BD11BA6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400" y="497365"/>
            <a:ext cx="213378" cy="195089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A5436B84-281B-7593-A341-C39690FD12DB}"/>
              </a:ext>
            </a:extLst>
          </p:cNvPr>
          <p:cNvSpPr/>
          <p:nvPr/>
        </p:nvSpPr>
        <p:spPr>
          <a:xfrm>
            <a:off x="2060507" y="499659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6B58C482-2A7A-D432-30CA-20B0F7CFA627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C43AA6D-1061-B3FA-7839-686D3FE1336A}"/>
              </a:ext>
            </a:extLst>
          </p:cNvPr>
          <p:cNvSpPr txBox="1"/>
          <p:nvPr/>
        </p:nvSpPr>
        <p:spPr>
          <a:xfrm>
            <a:off x="888832" y="2252398"/>
            <a:ext cx="4891347" cy="383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</a:pPr>
            <a:r>
              <a:rPr lang="it-IT" sz="1700">
                <a:solidFill>
                  <a:srgbClr val="FFFFFF">
                    <a:alpha val="70000"/>
                  </a:srgbClr>
                </a:solidFill>
              </a:rPr>
              <a:t>Alla fine della Feature Analysis, viene qui mostrata come la temperatura media cambia durante gli anni in cui è stata rilevata </a:t>
            </a:r>
          </a:p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</a:pPr>
            <a:r>
              <a:rPr lang="it-IT" sz="1700">
                <a:solidFill>
                  <a:srgbClr val="FFFFFF">
                    <a:alpha val="70000"/>
                  </a:srgbClr>
                </a:solidFill>
              </a:rPr>
              <a:t>Il 2016 presenta dei grafici un andamento della temperatura leggermente più alto per la maggior parte dell’anno. </a:t>
            </a:r>
          </a:p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</a:pPr>
            <a:r>
              <a:rPr lang="it-IT" sz="1700">
                <a:solidFill>
                  <a:srgbClr val="FFFFFF">
                    <a:alpha val="70000"/>
                  </a:srgbClr>
                </a:solidFill>
              </a:rPr>
              <a:t>Il grafico, in definitiva, risulta utile per mostrare gli incrementi delle temperature, dovuti principalmente al </a:t>
            </a:r>
            <a:r>
              <a:rPr lang="it-IT" sz="1700">
                <a:solidFill>
                  <a:srgbClr val="00B0F0">
                    <a:alpha val="70000"/>
                  </a:srgbClr>
                </a:solidFill>
              </a:rPr>
              <a:t>cambiamento climatico</a:t>
            </a:r>
            <a:r>
              <a:rPr lang="it-IT" sz="1700">
                <a:solidFill>
                  <a:srgbClr val="FFFFFF">
                    <a:alpha val="70000"/>
                  </a:srgbClr>
                </a:solidFill>
              </a:rPr>
              <a:t>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906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674567-C8D5-5685-1900-4B6211F7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Correlation</a:t>
            </a:r>
            <a:r>
              <a:rPr lang="it-IT"/>
              <a:t> </a:t>
            </a:r>
            <a:r>
              <a:rPr lang="it-IT" err="1"/>
              <a:t>matrix</a:t>
            </a:r>
            <a:endParaRPr lang="it-IT"/>
          </a:p>
        </p:txBody>
      </p:sp>
      <p:pic>
        <p:nvPicPr>
          <p:cNvPr id="23" name="Segnaposto contenuto 22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92235027-612F-7D26-12B0-0EE5F6502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79" y="1868487"/>
            <a:ext cx="4422634" cy="3978275"/>
          </a:xfr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95CECD03-420E-4BC4-5463-07631CB8773B}"/>
              </a:ext>
            </a:extLst>
          </p:cNvPr>
          <p:cNvGrpSpPr/>
          <p:nvPr/>
        </p:nvGrpSpPr>
        <p:grpSpPr>
          <a:xfrm>
            <a:off x="308267" y="102316"/>
            <a:ext cx="11312481" cy="568864"/>
            <a:chOff x="29496" y="-62425"/>
            <a:chExt cx="9865193" cy="568864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16F9DC5D-2D87-1E98-F21E-AA72E835225C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E3386032-1B71-D36E-7448-632AD24177AB}"/>
                </a:ext>
              </a:extLst>
            </p:cNvPr>
            <p:cNvSpPr/>
            <p:nvPr/>
          </p:nvSpPr>
          <p:spPr>
            <a:xfrm>
              <a:off x="7227306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4FC054EE-9407-2033-E1C6-BE9503F294F5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7617EE66-BF57-56EC-3C48-F970A1EAC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1CF71D00-017A-5B0A-861A-E8AF144E2727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4A12B52C-2978-C13E-3D0F-FE24C9F7CF1E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F185B655-064B-9635-4734-A808B02B7E2F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2FB3E0B8-1121-3BEE-2862-126A33779C44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8B032E3-A1CF-B3C7-1EA0-8ABCE3B892AF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B4AB1BAF-135D-0419-D999-4082DAA81B4F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0D3EA7AC-0E16-D8BA-38FE-6F7B79EFB6B1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A39B9620-1F27-410C-ECA6-C9FC49A86EFF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EC489DD7-3617-A14A-42F5-3AAE125CF50B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68B98858-6944-FAE3-5A8C-A8D046907A6C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BC6F1540-F724-C853-2F1C-FE1658E9D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400" y="497365"/>
            <a:ext cx="213378" cy="195089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27F40C2A-09EE-1EEA-6A89-59C60C53FFFC}"/>
              </a:ext>
            </a:extLst>
          </p:cNvPr>
          <p:cNvSpPr/>
          <p:nvPr/>
        </p:nvSpPr>
        <p:spPr>
          <a:xfrm>
            <a:off x="2060507" y="499659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88592F5D-4581-2EBA-8DD0-D6D376AC117A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E066233-042A-800E-3C7C-73CA1A758AE7}"/>
              </a:ext>
            </a:extLst>
          </p:cNvPr>
          <p:cNvSpPr txBox="1"/>
          <p:nvPr/>
        </p:nvSpPr>
        <p:spPr>
          <a:xfrm>
            <a:off x="892587" y="1742544"/>
            <a:ext cx="5787307" cy="2013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</a:pPr>
            <a:r>
              <a:rPr lang="it-IT" sz="1700">
                <a:solidFill>
                  <a:srgbClr val="FFFFFF">
                    <a:alpha val="70000"/>
                  </a:srgbClr>
                </a:solidFill>
              </a:rPr>
              <a:t>La correlazione presente tra le feature del nostro dataset.</a:t>
            </a:r>
          </a:p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</a:pPr>
            <a:r>
              <a:rPr lang="it-IT" sz="1700">
                <a:solidFill>
                  <a:srgbClr val="FFFFFF">
                    <a:alpha val="70000"/>
                  </a:srgbClr>
                </a:solidFill>
              </a:rPr>
              <a:t>La correlazione presente tra le feature del nostro dataset.</a:t>
            </a:r>
          </a:p>
        </p:txBody>
      </p:sp>
    </p:spTree>
    <p:extLst>
      <p:ext uri="{BB962C8B-B14F-4D97-AF65-F5344CB8AC3E}">
        <p14:creationId xmlns:p14="http://schemas.microsoft.com/office/powerpoint/2010/main" val="7436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555E47-151C-A99A-37E1-37D38762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stationarity</a:t>
            </a:r>
            <a:endParaRPr lang="it-IT"/>
          </a:p>
        </p:txBody>
      </p:sp>
      <p:pic>
        <p:nvPicPr>
          <p:cNvPr id="23" name="Segnaposto contenuto 2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ABE4F6B-4207-481E-1761-5F30529DF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061" y="1015388"/>
            <a:ext cx="4915257" cy="2852420"/>
          </a:xfr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A3AFEA1E-5A8A-D028-81A1-7F5AAC9CEC68}"/>
              </a:ext>
            </a:extLst>
          </p:cNvPr>
          <p:cNvGrpSpPr/>
          <p:nvPr/>
        </p:nvGrpSpPr>
        <p:grpSpPr>
          <a:xfrm>
            <a:off x="308267" y="102316"/>
            <a:ext cx="11312481" cy="568864"/>
            <a:chOff x="29496" y="-62425"/>
            <a:chExt cx="9865193" cy="568864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AC8E37C-2194-24AB-6581-BA15C32779AA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CE60ED8-9E2F-341C-BA5E-6C136E6241D8}"/>
                </a:ext>
              </a:extLst>
            </p:cNvPr>
            <p:cNvSpPr/>
            <p:nvPr/>
          </p:nvSpPr>
          <p:spPr>
            <a:xfrm>
              <a:off x="7227306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06860204-8CF5-1E69-145E-ACEBC1FE81AE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1EDF0CED-8F88-C17B-06F4-EDAA5523C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BF8DA212-FC27-6BC4-01EF-9AC126D7053F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3E0C7F29-5D98-AFB8-0CE0-BCA9AA30AA04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37F06C7A-A416-3742-1597-12283F5307BE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26ACBA1D-BE10-B6C3-8A04-8C488457B912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D6DD79B3-2A8E-73D2-6D91-FB7A2A938F30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11585915-C0D9-8CFC-01E3-34A229D1EE4A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B4BFF39C-F594-906F-2E60-695EBE3D295B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A8B83151-7567-23C6-BA12-CD7F674C169C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19F23A9D-B8B7-DCE1-D54F-0C84938852FF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B1E4763D-77BC-9A91-5DA3-C8D3A0DAAB6A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922FC440-7243-B75F-23CC-4F15B8E0A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400" y="497365"/>
            <a:ext cx="213378" cy="195089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B0F877AE-2E48-6763-0CEF-08DB3F561112}"/>
              </a:ext>
            </a:extLst>
          </p:cNvPr>
          <p:cNvSpPr/>
          <p:nvPr/>
        </p:nvSpPr>
        <p:spPr>
          <a:xfrm>
            <a:off x="2060507" y="499659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413A8DE5-BD64-FC50-5057-9A50791A639E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83A6939-4F0C-E0F0-DB96-4E8AF6A94F83}"/>
              </a:ext>
            </a:extLst>
          </p:cNvPr>
          <p:cNvSpPr txBox="1"/>
          <p:nvPr/>
        </p:nvSpPr>
        <p:spPr>
          <a:xfrm>
            <a:off x="872663" y="1666533"/>
            <a:ext cx="54628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</a:pPr>
            <a:r>
              <a:rPr lang="it-IT" sz="1600">
                <a:solidFill>
                  <a:srgbClr val="FFFFFF">
                    <a:alpha val="70000"/>
                  </a:srgbClr>
                </a:solidFill>
              </a:rPr>
              <a:t>La serie risulta non essere stazionaria.</a:t>
            </a:r>
          </a:p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</a:pPr>
            <a:r>
              <a:rPr lang="it-IT" sz="1600">
                <a:solidFill>
                  <a:srgbClr val="FFFFFF">
                    <a:alpha val="70000"/>
                  </a:srgbClr>
                </a:solidFill>
              </a:rPr>
              <a:t>La non-stazionarietà è verificata dall’autocorrelazione (ACF), che per una serie storica non stazionaria tende a decrescere lentamente.</a:t>
            </a:r>
          </a:p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</a:pPr>
            <a:r>
              <a:rPr lang="it-IT" sz="1600">
                <a:solidFill>
                  <a:srgbClr val="FFFFFF">
                    <a:alpha val="70000"/>
                  </a:srgbClr>
                </a:solidFill>
              </a:rPr>
              <a:t>Il test di Dickey-Fuller (</a:t>
            </a:r>
            <a:r>
              <a:rPr lang="it-IT" sz="1600" i="1">
                <a:solidFill>
                  <a:srgbClr val="FFFFFF">
                    <a:alpha val="70000"/>
                  </a:srgbClr>
                </a:solidFill>
              </a:rPr>
              <a:t>in basso</a:t>
            </a:r>
            <a:r>
              <a:rPr lang="it-IT" sz="1600">
                <a:solidFill>
                  <a:srgbClr val="FFFFFF">
                    <a:alpha val="70000"/>
                  </a:srgbClr>
                </a:solidFill>
              </a:rPr>
              <a:t>) è comunemente utilizzato per determinare se una serie è stazionaria o meno: quando il valore del test di Dickey-Fuller è uguale a zero, potrebbe indicare che la serie ha una radice unitaria, il che significa che potrebbe non essere stazionaria (tuttavia, il fatto che il test dia un valore uguale a zero non è da solo sufficiente per determinare la stazionarietà della serie (va considerata la varianza nella forma del grafico diverse cause come la presenza di </a:t>
            </a:r>
            <a:r>
              <a:rPr lang="it-IT" sz="1600" err="1">
                <a:solidFill>
                  <a:srgbClr val="FFFFFF">
                    <a:alpha val="70000"/>
                  </a:srgbClr>
                </a:solidFill>
              </a:rPr>
              <a:t>outlier</a:t>
            </a:r>
            <a:r>
              <a:rPr lang="it-IT" sz="1600">
                <a:solidFill>
                  <a:srgbClr val="FFFFFF">
                    <a:alpha val="70000"/>
                  </a:srgbClr>
                </a:solidFill>
              </a:rPr>
              <a:t>, trend non lineari o eteroschedasticità)</a:t>
            </a:r>
          </a:p>
          <a:p>
            <a:endParaRPr lang="it-IT"/>
          </a:p>
        </p:txBody>
      </p:sp>
      <p:pic>
        <p:nvPicPr>
          <p:cNvPr id="27" name="Immagine 2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59A6E943-D04C-8D2D-C37B-7A3C69CBA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061" y="4147206"/>
            <a:ext cx="4915256" cy="256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1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584CF4-C3CB-01DD-579A-779523D81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arima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EFC791-A830-7116-1AAD-EF19B74C4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663" y="1635579"/>
            <a:ext cx="8327321" cy="4578673"/>
          </a:xfrm>
        </p:spPr>
        <p:txBody>
          <a:bodyPr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Questo capitolo si concentra sulla previsione di serie temporali utilizzando modelli ARIMA («</a:t>
            </a:r>
            <a:r>
              <a:rPr kumimoji="0" lang="it-IT" sz="1600" b="0" i="1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Autoregressive</a:t>
            </a:r>
            <a:r>
              <a:rPr kumimoji="0" lang="it-IT" sz="16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kumimoji="0" lang="it-IT" sz="1600" b="0" i="1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Integrated</a:t>
            </a:r>
            <a:r>
              <a:rPr kumimoji="0" lang="it-IT" sz="16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kumimoji="0" lang="it-IT" sz="1600" b="0" i="1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Moving</a:t>
            </a:r>
            <a:r>
              <a:rPr kumimoji="0" lang="it-IT" sz="16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kumimoji="0" lang="it-IT" sz="1600" b="0" i="1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Average</a:t>
            </a:r>
            <a:r>
              <a:rPr kumimoji="0" lang="it-IT" sz="16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»</a:t>
            </a: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), da applicare ai dati storici per ottenere previsioni, ampiamente utilizzato in previsioni finanziarie, analisi delle vendite, previsioni di traffico, previsioni meteorologiche e in molte altre aree in cui è importante comprendere e prevedere pattern temporali.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lang="it-IT" sz="1600"/>
              <a:t>AR - </a:t>
            </a:r>
            <a:r>
              <a:rPr lang="it-IT" sz="1600" err="1"/>
              <a:t>Autoregressive</a:t>
            </a:r>
            <a:r>
              <a:rPr lang="it-IT" sz="1600"/>
              <a:t>: questo componente considera la relazione tra l'osservazione attuale e le sue precedenti. L'ordine dell'</a:t>
            </a:r>
            <a:r>
              <a:rPr lang="it-IT" sz="1600" err="1"/>
              <a:t>autoregressione</a:t>
            </a:r>
            <a:r>
              <a:rPr lang="it-IT" sz="1600"/>
              <a:t>, denotato come 'p', indica quanti periodi temporali passati vengono considerati.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lang="it-IT" sz="1600"/>
              <a:t>MA - </a:t>
            </a:r>
            <a:r>
              <a:rPr lang="it-IT" sz="1600" err="1"/>
              <a:t>Moving</a:t>
            </a:r>
            <a:r>
              <a:rPr lang="it-IT" sz="1600"/>
              <a:t> </a:t>
            </a:r>
            <a:r>
              <a:rPr lang="it-IT" sz="1600" err="1"/>
              <a:t>Average</a:t>
            </a:r>
            <a:r>
              <a:rPr lang="it-IT" sz="1600"/>
              <a:t>): questo elemento tiene conto della relazione tra l'errore residuo attuale e i suoi valori precedenti in una finestra mobile. L'ordine della media mobile, denotato come 'q', specifica il numero di errori residui precedenti utilizzati nel modello.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lang="it-IT" sz="1600"/>
              <a:t>I - </a:t>
            </a:r>
            <a:r>
              <a:rPr lang="it-IT" sz="1600" err="1"/>
              <a:t>Integrated</a:t>
            </a:r>
            <a:r>
              <a:rPr lang="it-IT" sz="1600"/>
              <a:t>): questo rappresenta la parte "integrata" del modello e riguarda il grado di differenziazione applicato alla serie temporale per renderla stazionaria. L'ordine di differenziazione, denotato come 'd', indica quante volte è necessario differenziare la serie temporale per renderla stazionaria.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7F7B9B70-5DBF-53A9-03E0-9AC3B7323B8B}"/>
              </a:ext>
            </a:extLst>
          </p:cNvPr>
          <p:cNvGrpSpPr/>
          <p:nvPr/>
        </p:nvGrpSpPr>
        <p:grpSpPr>
          <a:xfrm>
            <a:off x="308267" y="102316"/>
            <a:ext cx="11312481" cy="568864"/>
            <a:chOff x="29496" y="-62425"/>
            <a:chExt cx="9865193" cy="568864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02652F96-2DD9-E155-EF79-DEAE0A099035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E690AF11-DFD1-BFDB-16CA-01B8D744251E}"/>
                </a:ext>
              </a:extLst>
            </p:cNvPr>
            <p:cNvSpPr/>
            <p:nvPr/>
          </p:nvSpPr>
          <p:spPr>
            <a:xfrm>
              <a:off x="7227306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6B4984F-8F0B-BC39-91EE-00347652DBA3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6ECE2C4B-04AA-6D9E-A9FE-42B6CFF071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79184E39-BF4E-DB3B-64C3-FFE67AF89AC0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7D22AFF1-41CD-E689-A110-CE8665CA19D5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D8F1BA02-8BD0-8F77-485A-9F1FC69F341E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3CB91441-6359-3A5B-CB8E-8B709B60E351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8FA3715A-F724-54BA-F7A0-3A6D5F0E8623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A87473FB-5A53-2DC2-BBC7-FCD1BA9F96A8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A84B36AB-F956-52E2-06D1-3F01C5A3AAD3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1A6D50DF-423E-33FB-1BE5-CF26E9AB4A9D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54D879B4-86B4-EA4A-86D4-1E1639130AF4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E260D7C4-6338-4304-7F0A-E1F6EDEC6761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CE4115CA-6D0E-089C-15C8-144C5DAAD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400" y="497365"/>
            <a:ext cx="213378" cy="195089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2B25B25E-1D84-D842-09F0-BE69CF40A6A5}"/>
              </a:ext>
            </a:extLst>
          </p:cNvPr>
          <p:cNvSpPr/>
          <p:nvPr/>
        </p:nvSpPr>
        <p:spPr>
          <a:xfrm>
            <a:off x="2060507" y="499659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2D5BF2F1-6CD7-15A0-E041-B1F32EB2D128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8789CAEC-0BBA-98B6-D7AD-5C93335B9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602" y="1092948"/>
            <a:ext cx="2616193" cy="14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C7B142-B0D5-30DA-3417-66D2A5B17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arima</a:t>
            </a:r>
            <a:endParaRPr lang="it-IT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78B13F7-5B49-9DD7-E770-AAFCF15D1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3870" y="1756839"/>
            <a:ext cx="5169983" cy="1341236"/>
          </a:xfrm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DDECD7BC-D86D-80CB-CDD8-0D62EE0D9136}"/>
              </a:ext>
            </a:extLst>
          </p:cNvPr>
          <p:cNvGrpSpPr/>
          <p:nvPr/>
        </p:nvGrpSpPr>
        <p:grpSpPr>
          <a:xfrm>
            <a:off x="308267" y="102316"/>
            <a:ext cx="11312481" cy="568864"/>
            <a:chOff x="29496" y="-62425"/>
            <a:chExt cx="9865193" cy="568864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D1CE87AB-6265-4620-FB5F-BC69E56FCCFD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CA86DEA9-5FF7-98BC-8517-557DA48AD5F5}"/>
                </a:ext>
              </a:extLst>
            </p:cNvPr>
            <p:cNvSpPr/>
            <p:nvPr/>
          </p:nvSpPr>
          <p:spPr>
            <a:xfrm>
              <a:off x="7227306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6A8B8809-5F1F-4D6C-91C5-ED31708BAF06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D96FCB9B-77FA-D53C-5583-681E4586A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31DF2A99-F79F-97CE-86FC-A9B9BDAC97C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640CB49E-0554-1F37-B7E5-565F3C0B306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07F877DC-C2BF-F52A-8A6A-65D37A3A101F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84703140-630C-75DE-F204-720153C30081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AD230A89-72F6-17A2-0EB5-6E539DD67EC1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BFA7481F-6BCD-9285-EB8F-8C59A18B065C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E3701FD6-83DF-D567-8867-01CD8E39FB3C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4A9CC9EB-AFD0-268A-FCC1-4F95E871984B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B90C3E4B-D0B8-595E-B97A-1C82F1BF1662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0162298-4C7D-9B3D-2EF1-80653AE9CD32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1" name="Ovale 20">
            <a:extLst>
              <a:ext uri="{FF2B5EF4-FFF2-40B4-BE49-F238E27FC236}">
                <a16:creationId xmlns:a16="http://schemas.microsoft.com/office/drawing/2014/main" id="{835022E8-4349-09E2-5E26-F38CDCFB194B}"/>
              </a:ext>
            </a:extLst>
          </p:cNvPr>
          <p:cNvSpPr/>
          <p:nvPr/>
        </p:nvSpPr>
        <p:spPr>
          <a:xfrm>
            <a:off x="2060507" y="499659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8AC5B4CB-4F49-AF41-13A0-4408AE2DA7A3}"/>
              </a:ext>
            </a:extLst>
          </p:cNvPr>
          <p:cNvSpPr/>
          <p:nvPr/>
        </p:nvSpPr>
        <p:spPr>
          <a:xfrm>
            <a:off x="65246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B585E79-8F78-B6DD-0270-7D4E27145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400" y="497365"/>
            <a:ext cx="213378" cy="195089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23B9FAC-FCFB-3142-BA60-6EEDDECD72BA}"/>
              </a:ext>
            </a:extLst>
          </p:cNvPr>
          <p:cNvSpPr txBox="1"/>
          <p:nvPr/>
        </p:nvSpPr>
        <p:spPr>
          <a:xfrm>
            <a:off x="862173" y="1666875"/>
            <a:ext cx="6097554" cy="3596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I coefficienti rappresentano gli effetti stimati di diverse variabili sul modello: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L'umidità ha un coefficiente di -0,1389, indicando una relazione negativa con la variabile dipendente.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La velocità del vento ha un coefficiente di -0,0274, mostrando anch'esso una relazione negativa.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Tuttavia, il coefficiente per la pressione media sembra essere statisticamente non significativo poiché il suo valore p (0,935) è molto più alto del livello di significatività comunemente usato, che è di 0,05.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3240CE1F-85D6-07A8-B299-7E2AD1823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590" y="4040643"/>
            <a:ext cx="4150542" cy="221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5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C7B142-B0D5-30DA-3417-66D2A5B17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arima</a:t>
            </a:r>
            <a:endParaRPr 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DECD7BC-D86D-80CB-CDD8-0D62EE0D9136}"/>
              </a:ext>
            </a:extLst>
          </p:cNvPr>
          <p:cNvGrpSpPr/>
          <p:nvPr/>
        </p:nvGrpSpPr>
        <p:grpSpPr>
          <a:xfrm>
            <a:off x="308267" y="102316"/>
            <a:ext cx="11312481" cy="568864"/>
            <a:chOff x="29496" y="-62425"/>
            <a:chExt cx="9865193" cy="568864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D1CE87AB-6265-4620-FB5F-BC69E56FCCFD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CA86DEA9-5FF7-98BC-8517-557DA48AD5F5}"/>
                </a:ext>
              </a:extLst>
            </p:cNvPr>
            <p:cNvSpPr/>
            <p:nvPr/>
          </p:nvSpPr>
          <p:spPr>
            <a:xfrm>
              <a:off x="7227306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6A8B8809-5F1F-4D6C-91C5-ED31708BAF06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D96FCB9B-77FA-D53C-5583-681E4586A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31DF2A99-F79F-97CE-86FC-A9B9BDAC97C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640CB49E-0554-1F37-B7E5-565F3C0B306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07F877DC-C2BF-F52A-8A6A-65D37A3A101F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84703140-630C-75DE-F204-720153C30081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AD230A89-72F6-17A2-0EB5-6E539DD67EC1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BFA7481F-6BCD-9285-EB8F-8C59A18B065C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E3701FD6-83DF-D567-8867-01CD8E39FB3C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4A9CC9EB-AFD0-268A-FCC1-4F95E871984B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B90C3E4B-D0B8-595E-B97A-1C82F1BF1662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0162298-4C7D-9B3D-2EF1-80653AE9CD32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1" name="Ovale 20">
            <a:extLst>
              <a:ext uri="{FF2B5EF4-FFF2-40B4-BE49-F238E27FC236}">
                <a16:creationId xmlns:a16="http://schemas.microsoft.com/office/drawing/2014/main" id="{835022E8-4349-09E2-5E26-F38CDCFB194B}"/>
              </a:ext>
            </a:extLst>
          </p:cNvPr>
          <p:cNvSpPr/>
          <p:nvPr/>
        </p:nvSpPr>
        <p:spPr>
          <a:xfrm>
            <a:off x="2060507" y="499659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8AC5B4CB-4F49-AF41-13A0-4408AE2DA7A3}"/>
              </a:ext>
            </a:extLst>
          </p:cNvPr>
          <p:cNvSpPr/>
          <p:nvPr/>
        </p:nvSpPr>
        <p:spPr>
          <a:xfrm>
            <a:off x="65246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B585E79-8F78-B6DD-0270-7D4E27145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400" y="497365"/>
            <a:ext cx="213378" cy="195089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23B9FAC-FCFB-3142-BA60-6EEDDECD72BA}"/>
              </a:ext>
            </a:extLst>
          </p:cNvPr>
          <p:cNvSpPr txBox="1"/>
          <p:nvPr/>
        </p:nvSpPr>
        <p:spPr>
          <a:xfrm>
            <a:off x="655228" y="4986227"/>
            <a:ext cx="6809262" cy="148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I valori indicano una buona precisione delle previsioni del modello ARIMA, con un MAPE, MSE e RMSE relativamente bassi, suggerendo che le previsioni sono in linea con i valori reali delle serie temporali. L'AIC, con un valore più basso, suggerisce che il modello ha una buona adattabilità ai dati senza essere troppo complesso.</a:t>
            </a:r>
          </a:p>
        </p:txBody>
      </p:sp>
      <p:pic>
        <p:nvPicPr>
          <p:cNvPr id="27" name="Immagine 26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92FBBCDC-D966-B89D-1878-434A1C23A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70" y="1666875"/>
            <a:ext cx="10214079" cy="3201655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82C92815-5279-0421-EEAB-3EEB399BA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094" y="5172084"/>
            <a:ext cx="3414056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FD621B-3AC1-7573-8D5A-E4B630CF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sarima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A7F6D0-01BF-300A-E018-43B46AAA1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29" y="1681931"/>
            <a:ext cx="7990672" cy="3978275"/>
          </a:xfrm>
        </p:spPr>
        <p:txBody>
          <a:bodyPr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SARIMA, acronimo di «</a:t>
            </a:r>
            <a:r>
              <a:rPr kumimoji="0" lang="it-IT" sz="1800" b="0" i="1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Seasonal</a:t>
            </a:r>
            <a:r>
              <a:rPr kumimoji="0" lang="it-IT" sz="18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kumimoji="0" lang="it-IT" sz="1800" b="0" i="1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Autoregressive</a:t>
            </a:r>
            <a:r>
              <a:rPr kumimoji="0" lang="it-IT" sz="18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kumimoji="0" lang="it-IT" sz="1800" b="0" i="1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Integrated</a:t>
            </a:r>
            <a:r>
              <a:rPr kumimoji="0" lang="it-IT" sz="18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kumimoji="0" lang="it-IT" sz="1800" b="0" i="1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Moving</a:t>
            </a:r>
            <a:r>
              <a:rPr kumimoji="0" lang="it-IT" sz="18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kumimoji="0" lang="it-IT" sz="1800" b="0" i="1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Average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», è un'estensione del modello ARIMA progettata per gestire la stagionalità presente nei dati di serie temporali.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Gli ordini stagionali di SARIMA sono denotati da (p, </a:t>
            </a:r>
            <a:r>
              <a:rPr lang="it-IT" sz="1800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, </a:t>
            </a:r>
            <a:r>
              <a:rPr lang="it-IT" sz="1800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q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, s), dove: p= </a:t>
            </a:r>
            <a:r>
              <a:rPr lang="it-IT" sz="1800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o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rdine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dell'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autoregressione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stagionale, d= </a:t>
            </a:r>
            <a:r>
              <a:rPr lang="it-IT" sz="1800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o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rdine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di differenziazione stagionale, q= </a:t>
            </a:r>
            <a:r>
              <a:rPr lang="it-IT" sz="1800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o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rdine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della media mobile stagionale, s= periodo della stagionalità.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lang="it-IT" sz="1800"/>
              <a:t>SARIMA modella non solo le relazioni tra i valori attuali e i valori precedenti, ma considera anche la relazione tra i valori stagionali attuali e quelli dei periodi stagionali precedenti.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91214F59-0B38-A806-6E03-4F09547276F8}"/>
              </a:ext>
            </a:extLst>
          </p:cNvPr>
          <p:cNvGrpSpPr/>
          <p:nvPr/>
        </p:nvGrpSpPr>
        <p:grpSpPr>
          <a:xfrm>
            <a:off x="308267" y="102316"/>
            <a:ext cx="11312481" cy="568864"/>
            <a:chOff x="29496" y="-62425"/>
            <a:chExt cx="9865193" cy="568864"/>
          </a:xfrm>
        </p:grpSpPr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5E3628E3-2C13-B0A4-1133-AF3760D44666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756D1CE7-086B-29DD-CFF5-648C63471A41}"/>
                </a:ext>
              </a:extLst>
            </p:cNvPr>
            <p:cNvSpPr/>
            <p:nvPr/>
          </p:nvSpPr>
          <p:spPr>
            <a:xfrm>
              <a:off x="7227306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433EE340-4B85-63E2-6D15-3E75CD35D00D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99D05A22-C6DA-A8DE-0531-8C31ED2B7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36F47EBC-F8E1-98EB-907B-2201DD3CFA6E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76CA5833-FF51-8DC1-103B-2E4552453F6A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51554C63-3EC4-153E-7FFF-1453ED143EFF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B33A5508-D743-68EA-88FF-1BE16363C050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B177EFB6-6917-A624-E192-A1460B15F50F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C2700D8F-3F8A-6931-6F9C-3867E7EF856B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180868AE-BEE1-9547-1A89-80E1FCD18F6D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205F6D47-08E2-9669-CEF8-9C9DBA65D0CE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0E8057B1-E9B5-8584-6D79-7C9C0238ECB5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C6059441-BD0B-7847-7DD6-1A4D0F4DDBD5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89175CE8-3248-6958-86CA-2A3DB892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400" y="497365"/>
            <a:ext cx="213378" cy="195089"/>
          </a:xfrm>
          <a:prstGeom prst="rect">
            <a:avLst/>
          </a:prstGeom>
        </p:spPr>
      </p:pic>
      <p:sp>
        <p:nvSpPr>
          <p:cNvPr id="39" name="Ovale 38">
            <a:extLst>
              <a:ext uri="{FF2B5EF4-FFF2-40B4-BE49-F238E27FC236}">
                <a16:creationId xmlns:a16="http://schemas.microsoft.com/office/drawing/2014/main" id="{449F4262-F906-EA5D-92EB-8D85870E746A}"/>
              </a:ext>
            </a:extLst>
          </p:cNvPr>
          <p:cNvSpPr/>
          <p:nvPr/>
        </p:nvSpPr>
        <p:spPr>
          <a:xfrm>
            <a:off x="2060507" y="499659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4DCC5184-BC54-39C0-04B3-11ED007A0452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8D69E3-3AED-250F-5FA9-B67067C9C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685" y="1051824"/>
            <a:ext cx="2865913" cy="151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FD621B-3AC1-7573-8D5A-E4B630CF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sarima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A7F6D0-01BF-300A-E018-43B46AAA1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071" y="1642602"/>
            <a:ext cx="10026650" cy="2508459"/>
          </a:xfrm>
        </p:spPr>
        <p:txBody>
          <a:bodyPr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L'umidità ha un coefficiente di -0,1340 con un errore standard di 0,003, anch'esso con un valore p molto basso.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La velocità del vento ha un coefficiente di -0,0197 con un errore standard di 0,007 e un valore p che indica significatività statistica, ma meno marcata rispetto al primo output.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La pressione media, ancora una volta, mostra un valore p molto alto di 0,901, indicando una mancanza di significatività statistica.</a:t>
            </a:r>
            <a:endParaRPr lang="it-IT" sz="1800"/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91214F59-0B38-A806-6E03-4F09547276F8}"/>
              </a:ext>
            </a:extLst>
          </p:cNvPr>
          <p:cNvGrpSpPr/>
          <p:nvPr/>
        </p:nvGrpSpPr>
        <p:grpSpPr>
          <a:xfrm>
            <a:off x="308267" y="102316"/>
            <a:ext cx="11312481" cy="568864"/>
            <a:chOff x="29496" y="-62425"/>
            <a:chExt cx="9865193" cy="568864"/>
          </a:xfrm>
        </p:grpSpPr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5E3628E3-2C13-B0A4-1133-AF3760D44666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756D1CE7-086B-29DD-CFF5-648C63471A41}"/>
                </a:ext>
              </a:extLst>
            </p:cNvPr>
            <p:cNvSpPr/>
            <p:nvPr/>
          </p:nvSpPr>
          <p:spPr>
            <a:xfrm>
              <a:off x="7227306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433EE340-4B85-63E2-6D15-3E75CD35D00D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99D05A22-C6DA-A8DE-0531-8C31ED2B7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36F47EBC-F8E1-98EB-907B-2201DD3CFA6E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76CA5833-FF51-8DC1-103B-2E4552453F6A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51554C63-3EC4-153E-7FFF-1453ED143EFF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B33A5508-D743-68EA-88FF-1BE16363C050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B177EFB6-6917-A624-E192-A1460B15F50F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C2700D8F-3F8A-6931-6F9C-3867E7EF856B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180868AE-BEE1-9547-1A89-80E1FCD18F6D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205F6D47-08E2-9669-CEF8-9C9DBA65D0CE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0E8057B1-E9B5-8584-6D79-7C9C0238ECB5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C6059441-BD0B-7847-7DD6-1A4D0F4DDBD5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89175CE8-3248-6958-86CA-2A3DB892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400" y="497365"/>
            <a:ext cx="213378" cy="195089"/>
          </a:xfrm>
          <a:prstGeom prst="rect">
            <a:avLst/>
          </a:prstGeom>
        </p:spPr>
      </p:pic>
      <p:sp>
        <p:nvSpPr>
          <p:cNvPr id="39" name="Ovale 38">
            <a:extLst>
              <a:ext uri="{FF2B5EF4-FFF2-40B4-BE49-F238E27FC236}">
                <a16:creationId xmlns:a16="http://schemas.microsoft.com/office/drawing/2014/main" id="{449F4262-F906-EA5D-92EB-8D85870E746A}"/>
              </a:ext>
            </a:extLst>
          </p:cNvPr>
          <p:cNvSpPr/>
          <p:nvPr/>
        </p:nvSpPr>
        <p:spPr>
          <a:xfrm>
            <a:off x="2060507" y="499659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4DCC5184-BC54-39C0-04B3-11ED007A0452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89BBC96-0C3C-604E-1CC9-128CAE3B1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070" y="4307059"/>
            <a:ext cx="4175510" cy="206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6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FD621B-3AC1-7573-8D5A-E4B630CF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sarima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A7F6D0-01BF-300A-E018-43B46AAA1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08" y="4958606"/>
            <a:ext cx="5702376" cy="1609342"/>
          </a:xfrm>
        </p:spPr>
        <p:txBody>
          <a:bodyPr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lang="it-IT" sz="1600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Risultati </a:t>
            </a: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comparabili al modello precedente, che indicano una buona precisione delle previsioni del modello SARIMA (MAPE, MSE e RMSE relativamente bassi suggeriscono previsioni vicine ai valori reali delle serie temporali, </a:t>
            </a:r>
            <a:r>
              <a:rPr lang="it-IT" sz="1600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e l</a:t>
            </a: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'AIC basso suggerisce che il modello ha un buon adattamento ai dati senza essere troppo complesso).</a:t>
            </a:r>
            <a:endParaRPr lang="it-IT" sz="1600"/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91214F59-0B38-A806-6E03-4F09547276F8}"/>
              </a:ext>
            </a:extLst>
          </p:cNvPr>
          <p:cNvGrpSpPr/>
          <p:nvPr/>
        </p:nvGrpSpPr>
        <p:grpSpPr>
          <a:xfrm>
            <a:off x="308267" y="102316"/>
            <a:ext cx="11312481" cy="568864"/>
            <a:chOff x="29496" y="-62425"/>
            <a:chExt cx="9865193" cy="568864"/>
          </a:xfrm>
        </p:grpSpPr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5E3628E3-2C13-B0A4-1133-AF3760D44666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756D1CE7-086B-29DD-CFF5-648C63471A41}"/>
                </a:ext>
              </a:extLst>
            </p:cNvPr>
            <p:cNvSpPr/>
            <p:nvPr/>
          </p:nvSpPr>
          <p:spPr>
            <a:xfrm>
              <a:off x="7227306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433EE340-4B85-63E2-6D15-3E75CD35D00D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99D05A22-C6DA-A8DE-0531-8C31ED2B7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36F47EBC-F8E1-98EB-907B-2201DD3CFA6E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76CA5833-FF51-8DC1-103B-2E4552453F6A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51554C63-3EC4-153E-7FFF-1453ED143EFF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B33A5508-D743-68EA-88FF-1BE16363C050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B177EFB6-6917-A624-E192-A1460B15F50F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C2700D8F-3F8A-6931-6F9C-3867E7EF856B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180868AE-BEE1-9547-1A89-80E1FCD18F6D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205F6D47-08E2-9669-CEF8-9C9DBA65D0CE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0E8057B1-E9B5-8584-6D79-7C9C0238ECB5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C6059441-BD0B-7847-7DD6-1A4D0F4DDBD5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89175CE8-3248-6958-86CA-2A3DB892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400" y="497365"/>
            <a:ext cx="213378" cy="195089"/>
          </a:xfrm>
          <a:prstGeom prst="rect">
            <a:avLst/>
          </a:prstGeom>
        </p:spPr>
      </p:pic>
      <p:sp>
        <p:nvSpPr>
          <p:cNvPr id="39" name="Ovale 38">
            <a:extLst>
              <a:ext uri="{FF2B5EF4-FFF2-40B4-BE49-F238E27FC236}">
                <a16:creationId xmlns:a16="http://schemas.microsoft.com/office/drawing/2014/main" id="{449F4262-F906-EA5D-92EB-8D85870E746A}"/>
              </a:ext>
            </a:extLst>
          </p:cNvPr>
          <p:cNvSpPr/>
          <p:nvPr/>
        </p:nvSpPr>
        <p:spPr>
          <a:xfrm>
            <a:off x="2060507" y="499659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4DCC5184-BC54-39C0-04B3-11ED007A0452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8569448-6AC7-3D8D-5093-CB113CC84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63" y="1477142"/>
            <a:ext cx="9908891" cy="330562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89C560A-64D3-2097-EF40-A5D401CED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04" y="5050328"/>
            <a:ext cx="3406435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0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2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869FDC-9D58-9D0E-EE7D-423809A3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00"/>
            <a:ext cx="6120000" cy="1331637"/>
          </a:xfrm>
        </p:spPr>
        <p:txBody>
          <a:bodyPr anchor="b">
            <a:normAutofit/>
          </a:bodyPr>
          <a:lstStyle/>
          <a:p>
            <a:pPr algn="ctr"/>
            <a:r>
              <a:rPr lang="it-IT"/>
              <a:t>AGENDA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A861AE-D570-24F8-4A43-A4BF3D371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612" y="540000"/>
            <a:ext cx="1242000" cy="1242000"/>
          </a:xfrm>
          <a:prstGeom prst="rect">
            <a:avLst/>
          </a:prstGeom>
        </p:spPr>
      </p:pic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7000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B4B8154-725B-1A59-94A6-E680EBCF611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80000" y="2759076"/>
            <a:ext cx="6121400" cy="3009899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285750" indent="-285750">
              <a:lnSpc>
                <a:spcPct val="115000"/>
              </a:lnSpc>
              <a:spcBef>
                <a:spcPts val="1800"/>
              </a:spcBef>
              <a:buClr>
                <a:schemeClr val="accent2"/>
              </a:buClr>
              <a:buFont typeface="Wingdings 3" panose="05040102010807070707" pitchFamily="18" charset="2"/>
              <a:buChar char=""/>
            </a:pPr>
            <a:r>
              <a:rPr lang="it-IT" sz="1700"/>
              <a:t>Introduzione</a:t>
            </a:r>
          </a:p>
          <a:p>
            <a:pPr marL="285750" indent="-285750">
              <a:lnSpc>
                <a:spcPct val="115000"/>
              </a:lnSpc>
              <a:spcBef>
                <a:spcPts val="1800"/>
              </a:spcBef>
              <a:buClr>
                <a:schemeClr val="accent2"/>
              </a:buClr>
              <a:buFont typeface="Wingdings 3" panose="05040102010807070707" pitchFamily="18" charset="2"/>
              <a:buChar char=""/>
            </a:pPr>
            <a:r>
              <a:rPr lang="it-IT" sz="1700"/>
              <a:t>Informazioni sul dataset</a:t>
            </a:r>
          </a:p>
          <a:p>
            <a:pPr marL="285750" indent="-285750">
              <a:lnSpc>
                <a:spcPct val="115000"/>
              </a:lnSpc>
              <a:spcBef>
                <a:spcPts val="1800"/>
              </a:spcBef>
              <a:buClr>
                <a:schemeClr val="accent2"/>
              </a:buClr>
              <a:buFont typeface="Wingdings 3" panose="05040102010807070707" pitchFamily="18" charset="2"/>
              <a:buChar char=""/>
            </a:pPr>
            <a:r>
              <a:rPr lang="it-IT" sz="1700" b="1"/>
              <a:t>Google </a:t>
            </a:r>
            <a:r>
              <a:rPr lang="it-IT" sz="1700" b="1" err="1"/>
              <a:t>Colab</a:t>
            </a:r>
            <a:r>
              <a:rPr lang="it-IT" sz="1700" b="1"/>
              <a:t> </a:t>
            </a:r>
            <a:r>
              <a:rPr lang="it-IT" sz="1700"/>
              <a:t>per il Trattamento dei Dati</a:t>
            </a:r>
          </a:p>
          <a:p>
            <a:pPr marL="285750" indent="-285750">
              <a:lnSpc>
                <a:spcPct val="115000"/>
              </a:lnSpc>
              <a:spcBef>
                <a:spcPts val="1800"/>
              </a:spcBef>
              <a:buClr>
                <a:schemeClr val="accent2"/>
              </a:buClr>
              <a:buFont typeface="Wingdings 3" panose="05040102010807070707" pitchFamily="18" charset="2"/>
              <a:buChar char=""/>
            </a:pPr>
            <a:r>
              <a:rPr lang="it-IT" sz="1700"/>
              <a:t>Sviluppo di una dashboard interattiva</a:t>
            </a:r>
          </a:p>
          <a:p>
            <a:pPr marL="285750" indent="-285750">
              <a:lnSpc>
                <a:spcPct val="115000"/>
              </a:lnSpc>
              <a:spcBef>
                <a:spcPts val="1800"/>
              </a:spcBef>
              <a:buClr>
                <a:schemeClr val="accent2"/>
              </a:buClr>
              <a:buFont typeface="Wingdings 3" panose="05040102010807070707" pitchFamily="18" charset="2"/>
              <a:buChar char=""/>
            </a:pPr>
            <a:r>
              <a:rPr lang="it-IT" sz="1700"/>
              <a:t>Visualizzazione dati tramite </a:t>
            </a:r>
            <a:r>
              <a:rPr lang="it-IT" sz="1700" b="1"/>
              <a:t>Microsoft </a:t>
            </a:r>
            <a:r>
              <a:rPr lang="it-IT" sz="1700" b="1" err="1"/>
              <a:t>PowerBi</a:t>
            </a:r>
            <a:endParaRPr lang="it-IT" sz="1700" b="1"/>
          </a:p>
          <a:p>
            <a:pPr marL="285750" indent="-285750">
              <a:lnSpc>
                <a:spcPct val="115000"/>
              </a:lnSpc>
              <a:spcBef>
                <a:spcPts val="1800"/>
              </a:spcBef>
              <a:buClr>
                <a:schemeClr val="accent2"/>
              </a:buClr>
              <a:buFont typeface="Wingdings 3" panose="05040102010807070707" pitchFamily="18" charset="2"/>
              <a:buChar char=""/>
            </a:pPr>
            <a:r>
              <a:rPr lang="it-IT" sz="1700"/>
              <a:t>Implementazione di un workflow </a:t>
            </a:r>
            <a:r>
              <a:rPr lang="it-IT" sz="1700" b="1"/>
              <a:t>Bonita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CD8700FB-ED00-3263-5D62-41B8B229E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7683" y="1871637"/>
            <a:ext cx="2123858" cy="1242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EE826B0-05F5-976C-2640-48FD78C1B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304" y="3564000"/>
            <a:ext cx="3184616" cy="1242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83545AA-E3F3-EC1E-F6DA-526BDFEDB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212" y="5173659"/>
            <a:ext cx="3322800" cy="104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8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B5C969-B9B7-79C8-DC58-D44964DC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Comparing</a:t>
            </a:r>
            <a:r>
              <a:rPr lang="it-IT"/>
              <a:t> models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D138036E-218E-E59E-A413-FF8534C687EB}"/>
              </a:ext>
            </a:extLst>
          </p:cNvPr>
          <p:cNvGrpSpPr/>
          <p:nvPr/>
        </p:nvGrpSpPr>
        <p:grpSpPr>
          <a:xfrm>
            <a:off x="308267" y="102316"/>
            <a:ext cx="11312481" cy="568864"/>
            <a:chOff x="29496" y="-62425"/>
            <a:chExt cx="9865193" cy="568864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091ECD2F-9C54-43BB-2B33-AD5BE8571412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3752343A-B271-1F5F-4D04-B60F3069BA8B}"/>
                </a:ext>
              </a:extLst>
            </p:cNvPr>
            <p:cNvSpPr/>
            <p:nvPr/>
          </p:nvSpPr>
          <p:spPr>
            <a:xfrm>
              <a:off x="7227306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78622045-AB01-C763-DCB6-A278188C0164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62F63B58-D05A-013C-4EE8-F9ED32A1F5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C9FDC4D3-F0E4-C9AE-299C-CCAB3425C063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43434236-3849-C546-94EE-E2E00A1637B7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5BF499EF-CBFD-BED3-3183-B4006C49BC36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C6E44564-2FB6-24D5-7B15-4433DE737DCA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EAF6CA70-FF67-E2DD-8E81-9908BD4ABC52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4939F61-B6FD-E4A2-4C81-010D5F0B3F86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BABB43D-F4C1-4582-AEDF-A8426E6BED30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7809CB02-CF0B-0C66-EC6D-C96F53E68CC7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14A7063C-4F8F-1609-04EF-0A9E19A0103F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1B67D8D-B059-20E5-CC5B-3D2B5ABE8C5A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C87949D0-8A77-34E3-E325-44A713D8D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400" y="497365"/>
            <a:ext cx="213378" cy="195089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41D57729-B3C4-BA15-C4AB-8F5F6A8C2F24}"/>
              </a:ext>
            </a:extLst>
          </p:cNvPr>
          <p:cNvSpPr/>
          <p:nvPr/>
        </p:nvSpPr>
        <p:spPr>
          <a:xfrm>
            <a:off x="2060507" y="499659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A24EDB72-3A24-F548-CC4F-04B2918ECB7A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4ADA049C-CD62-0532-38A1-126A47FBC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706" y="1718144"/>
            <a:ext cx="7325458" cy="4179887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E854787-FA93-314E-367E-569D73260DEC}"/>
              </a:ext>
            </a:extLst>
          </p:cNvPr>
          <p:cNvSpPr txBox="1"/>
          <p:nvPr/>
        </p:nvSpPr>
        <p:spPr>
          <a:xfrm>
            <a:off x="499464" y="1666875"/>
            <a:ext cx="3541506" cy="3573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I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modelli hanno prestazioni molto simili nelle previsioni delle serie temporali, con una seppur leggera superiorità di ARIMA nelle metriche di errore che potrebbe indicare una migliore adattabilità dei dati o una maggiore precisione delle previsioni per il dataset specifico in esame.</a:t>
            </a:r>
          </a:p>
        </p:txBody>
      </p:sp>
    </p:spTree>
    <p:extLst>
      <p:ext uri="{BB962C8B-B14F-4D97-AF65-F5344CB8AC3E}">
        <p14:creationId xmlns:p14="http://schemas.microsoft.com/office/powerpoint/2010/main" val="252240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816DCB-6B70-6B83-B654-FF2FD449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Deep learning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E244A2-9E13-626A-E053-9513789F7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071" y="1650104"/>
            <a:ext cx="7879681" cy="2502002"/>
          </a:xfrm>
        </p:spPr>
        <p:txBody>
          <a:bodyPr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Dopo aver utilizzato modelli statistici come ARIMA e SARIMA per le previsioni delle serie temporali, </a:t>
            </a:r>
            <a:r>
              <a:rPr lang="it-IT" sz="1600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si è </a:t>
            </a: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passati ad un approccio di tipo Deep, col fine di confrontare e analizzare le differenze tra i modelli basati su statistiche tradizionali e i modelli di apprendimento profondo.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Si è scelto di utilizzare un «</a:t>
            </a:r>
            <a:r>
              <a:rPr kumimoji="0" lang="it-IT" sz="1600" b="0" i="1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Multilayer</a:t>
            </a:r>
            <a:r>
              <a:rPr kumimoji="0" lang="it-IT" sz="16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kumimoji="0" lang="it-IT" sz="1600" b="0" i="1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Perceptron</a:t>
            </a: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» (MLP) come modello poiché nel contesto della previsione delle serie temporali presenta diversi vantaggi, tra i quali: acquisizione di relazioni temporali</a:t>
            </a:r>
            <a:r>
              <a:rPr lang="it-IT" sz="1600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, </a:t>
            </a: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flessibilità nell'ingegnerizzazione delle caratteristiche</a:t>
            </a:r>
            <a:r>
              <a:rPr lang="it-IT" sz="1600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, </a:t>
            </a: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gestione di relazioni non lineari.</a:t>
            </a:r>
            <a:endParaRPr lang="it-IT" sz="160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0579F02-5B24-8E8C-1926-7F1D0EA6B955}"/>
              </a:ext>
            </a:extLst>
          </p:cNvPr>
          <p:cNvGrpSpPr/>
          <p:nvPr/>
        </p:nvGrpSpPr>
        <p:grpSpPr>
          <a:xfrm>
            <a:off x="308267" y="102316"/>
            <a:ext cx="11312481" cy="568864"/>
            <a:chOff x="29496" y="-62425"/>
            <a:chExt cx="9865193" cy="568864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EFA0C66-58E8-F829-7583-53EFB34DC4C4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A0F6A5BF-C74C-75CD-545E-00231670A4A4}"/>
                </a:ext>
              </a:extLst>
            </p:cNvPr>
            <p:cNvSpPr/>
            <p:nvPr/>
          </p:nvSpPr>
          <p:spPr>
            <a:xfrm>
              <a:off x="7227306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1848A55A-0F3C-7481-ACDF-8C658B94675B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F0CDD7E1-258B-545D-0A65-F14CF9684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40A9B7E0-837F-6174-F167-276341A62FE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3EE9CCC7-420E-C8C9-38B9-D9762D0AE19B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3F8C0D9B-CB33-0E26-0199-68811065D29F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6B281E69-FFC5-8390-CEB3-E39BBE724C57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5C3745D2-CF3A-8A34-C138-A1D124AB386A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80552128-8458-2400-0789-85579EBD3CF5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EF4F4AC0-5466-5246-080B-5DD3D709CA96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41698F24-F1F9-4C0F-C49B-9BF6DD0378B3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D5559561-E2A4-FD69-20ED-3E76EC5A0E66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1F828969-3B64-DBB8-B411-20E8FD3A2DF0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EF3A08CB-CFF8-C513-93A6-01AD63A9E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400" y="497365"/>
            <a:ext cx="213378" cy="195089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825B3329-3DFF-6595-A1BE-7E654E542A2E}"/>
              </a:ext>
            </a:extLst>
          </p:cNvPr>
          <p:cNvSpPr/>
          <p:nvPr/>
        </p:nvSpPr>
        <p:spPr>
          <a:xfrm>
            <a:off x="2060507" y="499659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12EC3B0F-CA9B-E6A7-CEA6-81BC563CDB24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EA80072B-9B97-6681-982F-253B9C73B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754" y="1011238"/>
            <a:ext cx="2725994" cy="157687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2432E0AE-C057-1736-7D27-6CC820A29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387" y="3946995"/>
            <a:ext cx="4492361" cy="26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1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816DCB-6B70-6B83-B654-FF2FD449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Sviluppo di una dashboard interattiva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E244A2-9E13-626A-E053-9513789F7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663" y="1666875"/>
            <a:ext cx="10528598" cy="4416683"/>
          </a:xfrm>
        </p:spPr>
        <p:txBody>
          <a:bodyPr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lang="it-IT" sz="1800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a comprensione approfondita dei dati richiede strumenti di visualizzazione intuitivi e potenti. In questo capitolo, esploreremo come creare una dashboard interattiva utilizzando </a:t>
            </a:r>
            <a:r>
              <a:rPr kumimoji="0" lang="it-IT" sz="1800" b="0" i="1" u="none" strike="noStrike" kern="1200" cap="none" spc="0" normalizeH="0" baseline="0" noProof="0" err="1">
                <a:ln>
                  <a:noFill/>
                </a:ln>
                <a:solidFill>
                  <a:srgbClr val="00B0F0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Streamlit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, una libreria Python che consente la costruzione rapida di applicazioni web per l'analisi dei dati.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L’obiettivo è trasformare un dataset grezzo in visualizzazioni significative, esplorabili e interattive. Utilizzeremo le capacità di </a:t>
            </a:r>
            <a:r>
              <a:rPr kumimoji="0" lang="it-IT" sz="1800" b="0" i="1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Streamlit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per fornire agli utenti un'esperienza coinvolgente, consentendo loro di esaminare grafici, trend e pattern direttamente attraverso un'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B0F0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interfaccia web intuitiva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.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0579F02-5B24-8E8C-1926-7F1D0EA6B955}"/>
              </a:ext>
            </a:extLst>
          </p:cNvPr>
          <p:cNvGrpSpPr/>
          <p:nvPr/>
        </p:nvGrpSpPr>
        <p:grpSpPr>
          <a:xfrm>
            <a:off x="308267" y="102316"/>
            <a:ext cx="11312481" cy="564713"/>
            <a:chOff x="29496" y="-62425"/>
            <a:chExt cx="9865193" cy="564713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A0F6A5BF-C74C-75CD-545E-00231670A4A4}"/>
                </a:ext>
              </a:extLst>
            </p:cNvPr>
            <p:cNvSpPr/>
            <p:nvPr/>
          </p:nvSpPr>
          <p:spPr>
            <a:xfrm>
              <a:off x="7227306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1848A55A-0F3C-7481-ACDF-8C658B94675B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F0CDD7E1-258B-545D-0A65-F14CF9684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40A9B7E0-837F-6174-F167-276341A62FE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3EE9CCC7-420E-C8C9-38B9-D9762D0AE1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3F8C0D9B-CB33-0E26-0199-68811065D29F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6B281E69-FFC5-8390-CEB3-E39BBE724C57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5C3745D2-CF3A-8A34-C138-A1D124AB386A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80552128-8458-2400-0789-85579EBD3CF5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EF4F4AC0-5466-5246-080B-5DD3D709CA96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41698F24-F1F9-4C0F-C49B-9BF6DD0378B3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D5559561-E2A4-FD69-20ED-3E76EC5A0E66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1F828969-3B64-DBB8-B411-20E8FD3A2DF0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0" name="Ovale 19">
            <a:extLst>
              <a:ext uri="{FF2B5EF4-FFF2-40B4-BE49-F238E27FC236}">
                <a16:creationId xmlns:a16="http://schemas.microsoft.com/office/drawing/2014/main" id="{825B3329-3DFF-6595-A1BE-7E654E542A2E}"/>
              </a:ext>
            </a:extLst>
          </p:cNvPr>
          <p:cNvSpPr/>
          <p:nvPr/>
        </p:nvSpPr>
        <p:spPr>
          <a:xfrm>
            <a:off x="2060507" y="499659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12EC3B0F-CA9B-E6A7-CEA6-81BC563CDB24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3EFB67B5-AA1B-CA20-6D53-1516EDCE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376" y="494702"/>
            <a:ext cx="213378" cy="19508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1455C0D-996E-65CE-D80B-7B38F185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632" y="511070"/>
            <a:ext cx="219475" cy="188992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886E1EDF-91F4-DC88-0048-097C3152C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461" y="4586663"/>
            <a:ext cx="2842727" cy="15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9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816DCB-6B70-6B83-B654-FF2FD449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Sviluppo di una dashboard interattiva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0579F02-5B24-8E8C-1926-7F1D0EA6B955}"/>
              </a:ext>
            </a:extLst>
          </p:cNvPr>
          <p:cNvGrpSpPr/>
          <p:nvPr/>
        </p:nvGrpSpPr>
        <p:grpSpPr>
          <a:xfrm>
            <a:off x="308267" y="102316"/>
            <a:ext cx="11312481" cy="564713"/>
            <a:chOff x="29496" y="-62425"/>
            <a:chExt cx="9865193" cy="564713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A0F6A5BF-C74C-75CD-545E-00231670A4A4}"/>
                </a:ext>
              </a:extLst>
            </p:cNvPr>
            <p:cNvSpPr/>
            <p:nvPr/>
          </p:nvSpPr>
          <p:spPr>
            <a:xfrm>
              <a:off x="7227306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1848A55A-0F3C-7481-ACDF-8C658B94675B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F0CDD7E1-258B-545D-0A65-F14CF9684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40A9B7E0-837F-6174-F167-276341A62FE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3EE9CCC7-420E-C8C9-38B9-D9762D0AE1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3F8C0D9B-CB33-0E26-0199-68811065D29F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6B281E69-FFC5-8390-CEB3-E39BBE724C57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5C3745D2-CF3A-8A34-C138-A1D124AB386A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80552128-8458-2400-0789-85579EBD3CF5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EF4F4AC0-5466-5246-080B-5DD3D709CA96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41698F24-F1F9-4C0F-C49B-9BF6DD0378B3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D5559561-E2A4-FD69-20ED-3E76EC5A0E66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1F828969-3B64-DBB8-B411-20E8FD3A2DF0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0" name="Ovale 19">
            <a:extLst>
              <a:ext uri="{FF2B5EF4-FFF2-40B4-BE49-F238E27FC236}">
                <a16:creationId xmlns:a16="http://schemas.microsoft.com/office/drawing/2014/main" id="{825B3329-3DFF-6595-A1BE-7E654E542A2E}"/>
              </a:ext>
            </a:extLst>
          </p:cNvPr>
          <p:cNvSpPr/>
          <p:nvPr/>
        </p:nvSpPr>
        <p:spPr>
          <a:xfrm>
            <a:off x="2060507" y="499659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12EC3B0F-CA9B-E6A7-CEA6-81BC563CDB24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3EFB67B5-AA1B-CA20-6D53-1516EDCE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376" y="494702"/>
            <a:ext cx="213378" cy="19508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1455C0D-996E-65CE-D80B-7B38F185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632" y="511070"/>
            <a:ext cx="219475" cy="18899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2EE4FA6-1B05-A0DF-81A9-D594C98BF972}"/>
              </a:ext>
            </a:extLst>
          </p:cNvPr>
          <p:cNvSpPr txBox="1"/>
          <p:nvPr/>
        </p:nvSpPr>
        <p:spPr>
          <a:xfrm>
            <a:off x="178013" y="2215000"/>
            <a:ext cx="1334278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tabLst/>
              <a:defRPr/>
            </a:pPr>
            <a:r>
              <a:rPr lang="it-IT" sz="1600" i="1">
                <a:solidFill>
                  <a:srgbClr val="00B0F0">
                    <a:alpha val="70000"/>
                  </a:srgbClr>
                </a:solidFill>
                <a:latin typeface="Avenir Next LT Pro Light"/>
              </a:rPr>
              <a:t>st.sidebar</a:t>
            </a:r>
            <a:endParaRPr kumimoji="0" lang="it-IT" sz="1600" b="0" i="1" u="none" strike="noStrike" kern="1200" cap="none" spc="0" normalizeH="0" baseline="0" noProof="0">
              <a:ln>
                <a:noFill/>
              </a:ln>
              <a:solidFill>
                <a:srgbClr val="00B0F0">
                  <a:alpha val="70000"/>
                </a:srgb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46201C8A-D090-3E1F-BF7D-58E6E326D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369" y="1666875"/>
            <a:ext cx="8571007" cy="4460142"/>
          </a:xfrm>
          <a:prstGeom prst="rect">
            <a:avLst/>
          </a:prstGeom>
        </p:spPr>
      </p:pic>
      <p:sp>
        <p:nvSpPr>
          <p:cNvPr id="35" name="Freccia in giù 34">
            <a:extLst>
              <a:ext uri="{FF2B5EF4-FFF2-40B4-BE49-F238E27FC236}">
                <a16:creationId xmlns:a16="http://schemas.microsoft.com/office/drawing/2014/main" id="{8077B28C-C339-FB6F-B95B-FB1E4C3F1DB0}"/>
              </a:ext>
            </a:extLst>
          </p:cNvPr>
          <p:cNvSpPr/>
          <p:nvPr/>
        </p:nvSpPr>
        <p:spPr>
          <a:xfrm rot="17339220">
            <a:off x="911372" y="2211139"/>
            <a:ext cx="237308" cy="106332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C1E6E8E-AFD8-6DC2-9CEC-0FEC80D91B91}"/>
              </a:ext>
            </a:extLst>
          </p:cNvPr>
          <p:cNvSpPr txBox="1"/>
          <p:nvPr/>
        </p:nvSpPr>
        <p:spPr>
          <a:xfrm>
            <a:off x="7960996" y="3259723"/>
            <a:ext cx="16208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i="1" err="1">
                <a:solidFill>
                  <a:srgbClr val="00B0F0"/>
                </a:solidFill>
              </a:rPr>
              <a:t>st.write</a:t>
            </a:r>
            <a:r>
              <a:rPr lang="it-IT" sz="1600" i="1">
                <a:solidFill>
                  <a:srgbClr val="00B0F0"/>
                </a:solidFill>
              </a:rPr>
              <a:t>(</a:t>
            </a:r>
            <a:r>
              <a:rPr lang="it-IT" sz="1600" i="1" err="1">
                <a:solidFill>
                  <a:srgbClr val="00B0F0"/>
                </a:solidFill>
              </a:rPr>
              <a:t>df</a:t>
            </a:r>
            <a:r>
              <a:rPr lang="it-IT" sz="1600" i="1">
                <a:solidFill>
                  <a:srgbClr val="00B0F0"/>
                </a:solidFill>
              </a:rPr>
              <a:t>)</a:t>
            </a: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208147E7-548E-9BB7-F039-F7DE0A51D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863206">
            <a:off x="7470276" y="3507007"/>
            <a:ext cx="770193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5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816DCB-6B70-6B83-B654-FF2FD449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Sviluppo di una dashboard interattiva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0579F02-5B24-8E8C-1926-7F1D0EA6B955}"/>
              </a:ext>
            </a:extLst>
          </p:cNvPr>
          <p:cNvGrpSpPr/>
          <p:nvPr/>
        </p:nvGrpSpPr>
        <p:grpSpPr>
          <a:xfrm>
            <a:off x="308267" y="102316"/>
            <a:ext cx="11312481" cy="564713"/>
            <a:chOff x="29496" y="-62425"/>
            <a:chExt cx="9865193" cy="564713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A0F6A5BF-C74C-75CD-545E-00231670A4A4}"/>
                </a:ext>
              </a:extLst>
            </p:cNvPr>
            <p:cNvSpPr/>
            <p:nvPr/>
          </p:nvSpPr>
          <p:spPr>
            <a:xfrm>
              <a:off x="7227306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1848A55A-0F3C-7481-ACDF-8C658B94675B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F0CDD7E1-258B-545D-0A65-F14CF9684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40A9B7E0-837F-6174-F167-276341A62FE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3EE9CCC7-420E-C8C9-38B9-D9762D0AE1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3F8C0D9B-CB33-0E26-0199-68811065D29F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6B281E69-FFC5-8390-CEB3-E39BBE724C57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5C3745D2-CF3A-8A34-C138-A1D124AB386A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80552128-8458-2400-0789-85579EBD3CF5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EF4F4AC0-5466-5246-080B-5DD3D709CA96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41698F24-F1F9-4C0F-C49B-9BF6DD0378B3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D5559561-E2A4-FD69-20ED-3E76EC5A0E66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1F828969-3B64-DBB8-B411-20E8FD3A2DF0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0" name="Ovale 19">
            <a:extLst>
              <a:ext uri="{FF2B5EF4-FFF2-40B4-BE49-F238E27FC236}">
                <a16:creationId xmlns:a16="http://schemas.microsoft.com/office/drawing/2014/main" id="{825B3329-3DFF-6595-A1BE-7E654E542A2E}"/>
              </a:ext>
            </a:extLst>
          </p:cNvPr>
          <p:cNvSpPr/>
          <p:nvPr/>
        </p:nvSpPr>
        <p:spPr>
          <a:xfrm>
            <a:off x="2060507" y="499659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12EC3B0F-CA9B-E6A7-CEA6-81BC563CDB24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3EFB67B5-AA1B-CA20-6D53-1516EDCE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376" y="494702"/>
            <a:ext cx="213378" cy="19508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1455C0D-996E-65CE-D80B-7B38F185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632" y="511070"/>
            <a:ext cx="219475" cy="18899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BCC566D4-CE74-4226-9B07-4DBD36260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134" y="1537099"/>
            <a:ext cx="6043967" cy="2441761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484C26DB-C92E-F51F-A057-9640634D0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08" y="4027324"/>
            <a:ext cx="6043539" cy="2635793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B047CF0-EF45-2733-4B3D-D4C8D49D2AA1}"/>
              </a:ext>
            </a:extLst>
          </p:cNvPr>
          <p:cNvSpPr txBox="1"/>
          <p:nvPr/>
        </p:nvSpPr>
        <p:spPr>
          <a:xfrm>
            <a:off x="575583" y="1614975"/>
            <a:ext cx="4397634" cy="2299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Le figure mostrano rispettivamente un esempio di utilizzo della funzione </a:t>
            </a:r>
            <a:r>
              <a:rPr lang="it-IT" i="1" err="1">
                <a:solidFill>
                  <a:srgbClr val="00B0F0">
                    <a:alpha val="70000"/>
                  </a:srgbClr>
                </a:solidFill>
                <a:latin typeface="Avenir Next LT Pro Light"/>
              </a:rPr>
              <a:t>st.sidebar.multiselect</a:t>
            </a:r>
            <a:r>
              <a:rPr lang="it-IT" i="1">
                <a:solidFill>
                  <a:srgbClr val="00B0F0">
                    <a:alpha val="70000"/>
                  </a:srgbClr>
                </a:solidFill>
                <a:latin typeface="Avenir Next LT Pro Light"/>
              </a:rPr>
              <a:t> </a:t>
            </a: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per consentire all’utente la scelta della feature da correlare con la temperatura; sotto </a:t>
            </a:r>
            <a:r>
              <a:rPr lang="it-IT" i="1" err="1">
                <a:solidFill>
                  <a:srgbClr val="00B0F0">
                    <a:alpha val="70000"/>
                  </a:srgbClr>
                </a:solidFill>
                <a:latin typeface="Avenir Next LT Pro Light"/>
              </a:rPr>
              <a:t>st.sidebar.slider</a:t>
            </a:r>
            <a:r>
              <a:rPr lang="it-IT" i="1">
                <a:solidFill>
                  <a:srgbClr val="00B0F0">
                    <a:alpha val="70000"/>
                  </a:srgbClr>
                </a:solidFill>
                <a:latin typeface="Avenir Next LT Pro Light"/>
              </a:rPr>
              <a:t> </a:t>
            </a: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per il setting delle previsioni (periodo di forecasting)</a:t>
            </a:r>
            <a:endParaRPr kumimoji="0" lang="it-IT" b="0" i="1" u="none" strike="noStrike" kern="1200" cap="none" spc="0" normalizeH="0" baseline="0" noProof="0">
              <a:ln>
                <a:noFill/>
              </a:ln>
              <a:solidFill>
                <a:srgbClr val="00B0F0">
                  <a:alpha val="70000"/>
                </a:srgb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45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6E7104-BABD-B47F-D5C9-B8E49563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Visualizzazione dati tramite Microsoft </a:t>
            </a:r>
            <a:r>
              <a:rPr lang="it-IT" err="1"/>
              <a:t>Powerbi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B8D3FE-92E9-1FBD-5ACF-C046225CC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071" y="1973873"/>
            <a:ext cx="10026650" cy="3978275"/>
          </a:xfrm>
        </p:spPr>
        <p:txBody>
          <a:bodyPr>
            <a:normAutofit/>
          </a:bodyPr>
          <a:lstStyle/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  <a:defRPr/>
            </a:pPr>
            <a:r>
              <a:rPr lang="it-IT" sz="1800" i="1">
                <a:solidFill>
                  <a:srgbClr val="FFFFFF">
                    <a:alpha val="70000"/>
                  </a:srgbClr>
                </a:solidFill>
              </a:rPr>
              <a:t>Microsoft </a:t>
            </a:r>
            <a:r>
              <a:rPr lang="it-IT" sz="1800" i="1" err="1">
                <a:solidFill>
                  <a:srgbClr val="00B0F0">
                    <a:alpha val="70000"/>
                  </a:srgbClr>
                </a:solidFill>
              </a:rPr>
              <a:t>PowerBI</a:t>
            </a:r>
            <a:r>
              <a:rPr lang="it-IT" sz="1800" i="1">
                <a:solidFill>
                  <a:srgbClr val="FFFFFF">
                    <a:alpha val="70000"/>
                  </a:srgbClr>
                </a:solidFill>
              </a:rPr>
              <a:t> </a:t>
            </a:r>
            <a:r>
              <a:rPr lang="it-IT" sz="1800">
                <a:solidFill>
                  <a:srgbClr val="FFFFFF">
                    <a:alpha val="70000"/>
                  </a:srgbClr>
                </a:solidFill>
              </a:rPr>
              <a:t>è una potente piattaforma di business intelligence che trasforma dati complessi in visualizzazioni chiare e significative. </a:t>
            </a:r>
          </a:p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  <a:defRPr/>
            </a:pPr>
            <a:r>
              <a:rPr lang="it-IT" sz="1800">
                <a:solidFill>
                  <a:srgbClr val="FFFFFF">
                    <a:alpha val="70000"/>
                  </a:srgbClr>
                </a:solidFill>
              </a:rPr>
              <a:t>Connette facilmente le fonti di dati, crea dashboard interattivi e ottieni insights in tempo reale. Trasforma i dati in decisioni con grafici dinamici, report personalizzati e analisi approfondite, elevando il processo decisionale.</a:t>
            </a:r>
          </a:p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  <a:defRPr/>
            </a:pPr>
            <a:endParaRPr lang="it-IT" sz="180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endParaRPr lang="it-IT" b="0" i="0">
              <a:solidFill>
                <a:srgbClr val="D1D5DB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D3C52F3-4EE3-C302-FFC4-D5840CAA55A0}"/>
              </a:ext>
            </a:extLst>
          </p:cNvPr>
          <p:cNvGrpSpPr/>
          <p:nvPr/>
        </p:nvGrpSpPr>
        <p:grpSpPr>
          <a:xfrm>
            <a:off x="308267" y="102316"/>
            <a:ext cx="11312481" cy="568864"/>
            <a:chOff x="29496" y="-62425"/>
            <a:chExt cx="9865193" cy="568864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1A3B1441-0738-F984-9063-BDD9352F8061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0DE36D9B-651D-BF4D-56D0-364F798E1605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9FF3E117-4364-CCD4-CF56-160308EFB2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D9117526-A062-397B-FC36-FCE1994F8148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4EB3957B-B2B6-C4C4-29B3-E622FFDB6F3C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BD9B36A6-7C21-50D1-5CC8-5B97440EB15E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5CD5C3A9-4777-F2D9-4199-778B7605ECB3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02E93B8E-1E9C-8135-BB39-812A272D343F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DECC2E3-A77A-8B22-8AC0-DCA54C5A1D97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7509A3BA-7F4B-9DDC-9443-8B3494FFE7D9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17CAE07B-0877-B8F9-16A6-B60912EDB432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2307F35A-D188-139B-F63A-9CC8F56CB38D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2830960-BCD1-9EA5-F8D1-396A234107B0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9" name="Ovale 18">
            <a:extLst>
              <a:ext uri="{FF2B5EF4-FFF2-40B4-BE49-F238E27FC236}">
                <a16:creationId xmlns:a16="http://schemas.microsoft.com/office/drawing/2014/main" id="{80258073-5A77-9472-51EA-391481486F99}"/>
              </a:ext>
            </a:extLst>
          </p:cNvPr>
          <p:cNvSpPr/>
          <p:nvPr/>
        </p:nvSpPr>
        <p:spPr>
          <a:xfrm>
            <a:off x="4131784" y="512233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7260F8E9-E854-88BF-8B72-F86142D73715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F062A01A-73BE-A86D-1338-F50AE2405D8B}"/>
              </a:ext>
            </a:extLst>
          </p:cNvPr>
          <p:cNvSpPr/>
          <p:nvPr/>
        </p:nvSpPr>
        <p:spPr>
          <a:xfrm>
            <a:off x="2085058" y="483163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965DB794-8DF5-57BF-0CB4-82EEBEAF3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209" y="487774"/>
            <a:ext cx="213378" cy="195089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2514F05-280F-19DC-F4D7-A7F1AC411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276" y="4884127"/>
            <a:ext cx="3184616" cy="12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3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49FD38-AAC4-DA2F-3B23-5D94EB984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Dataset </a:t>
            </a:r>
            <a:r>
              <a:rPr lang="it-IT" err="1"/>
              <a:t>table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1BEBDB-460B-7E79-4939-48CDF0B0F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663" y="1801761"/>
            <a:ext cx="6383184" cy="3978275"/>
          </a:xfrm>
        </p:spPr>
        <p:txBody>
          <a:bodyPr>
            <a:normAutofit/>
          </a:bodyPr>
          <a:lstStyle/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  <a:defRPr/>
            </a:pPr>
            <a:r>
              <a:rPr lang="it-IT" sz="1800" i="1">
                <a:solidFill>
                  <a:srgbClr val="FFFFFF">
                    <a:alpha val="70000"/>
                  </a:srgbClr>
                </a:solidFill>
              </a:rPr>
              <a:t>Microsoft </a:t>
            </a:r>
            <a:r>
              <a:rPr lang="it-IT" sz="1800" i="1" err="1">
                <a:solidFill>
                  <a:srgbClr val="FFFFFF">
                    <a:alpha val="70000"/>
                  </a:srgbClr>
                </a:solidFill>
              </a:rPr>
              <a:t>PowerBI</a:t>
            </a:r>
            <a:r>
              <a:rPr lang="it-IT" sz="1800" i="1">
                <a:solidFill>
                  <a:srgbClr val="FFFFFF">
                    <a:alpha val="70000"/>
                  </a:srgbClr>
                </a:solidFill>
              </a:rPr>
              <a:t> </a:t>
            </a:r>
            <a:r>
              <a:rPr lang="it-IT" sz="1800">
                <a:solidFill>
                  <a:srgbClr val="FFFFFF">
                    <a:alpha val="70000"/>
                  </a:srgbClr>
                </a:solidFill>
              </a:rPr>
              <a:t>mette a disposizione varie visioni del dataset. Quella principale è sottoforma tabellare dove possiamo vedere i valori delle features e la loro costituzione all’interno del dataset in esame.</a:t>
            </a:r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FD3E2BA-1922-1567-5DB8-297D7DE48246}"/>
              </a:ext>
            </a:extLst>
          </p:cNvPr>
          <p:cNvGrpSpPr/>
          <p:nvPr/>
        </p:nvGrpSpPr>
        <p:grpSpPr>
          <a:xfrm>
            <a:off x="308267" y="140392"/>
            <a:ext cx="11312481" cy="568864"/>
            <a:chOff x="29496" y="-62425"/>
            <a:chExt cx="9865193" cy="568864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AFB12693-AAFB-245F-9BAE-4F74C6B2421C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1952AEF6-749F-FC54-24D4-88D29AD42263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7" name="Connettore diritto 6">
              <a:extLst>
                <a:ext uri="{FF2B5EF4-FFF2-40B4-BE49-F238E27FC236}">
                  <a16:creationId xmlns:a16="http://schemas.microsoft.com/office/drawing/2014/main" id="{15C997E4-D06D-C15D-EB87-A576F9380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1CFBBE3D-EDEF-5CF1-6740-AC762F82CFA9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29050A10-CEA0-D023-24A5-51515FF69654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924127CD-85C8-D605-ABDB-27C4B2389E3E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ACE7BFF7-81F7-ACC8-250D-6E6267BE7463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93D0C0E7-9246-CC59-0AF6-75F568ACEC44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4CD18363-9E5F-6A31-A110-0375F83106FC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A3E93D0E-DBE2-9764-66E5-8D8EA2CBB0BF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6E5034F8-6140-92F7-8F0E-078DB57B512F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54D9D92-1B91-DEC9-5228-B14F0A682DC7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2A013293-5739-794C-4E48-48A8D35A67C1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8" name="Ovale 17">
            <a:extLst>
              <a:ext uri="{FF2B5EF4-FFF2-40B4-BE49-F238E27FC236}">
                <a16:creationId xmlns:a16="http://schemas.microsoft.com/office/drawing/2014/main" id="{0D9FB5DD-D8FD-BBF0-11FE-E9CCE87D5231}"/>
              </a:ext>
            </a:extLst>
          </p:cNvPr>
          <p:cNvSpPr/>
          <p:nvPr/>
        </p:nvSpPr>
        <p:spPr>
          <a:xfrm>
            <a:off x="4131784" y="512233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681279E5-2E45-8674-E835-FBBB48C41DE3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13166E73-43B6-636A-A02A-A5723F49955F}"/>
              </a:ext>
            </a:extLst>
          </p:cNvPr>
          <p:cNvSpPr/>
          <p:nvPr/>
        </p:nvSpPr>
        <p:spPr>
          <a:xfrm>
            <a:off x="2085058" y="483163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0959332-846C-CDE7-AAA1-E9DE178DF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209" y="487774"/>
            <a:ext cx="213378" cy="195089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1B18DEC3-08CB-A281-F9BE-ED488822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056" y="1801761"/>
            <a:ext cx="3702842" cy="426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9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0BCD17-5A4B-68C5-6F59-0634B006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Grafico a nastri</a:t>
            </a:r>
          </a:p>
        </p:txBody>
      </p:sp>
      <p:pic>
        <p:nvPicPr>
          <p:cNvPr id="23" name="Segnaposto contenuto 22">
            <a:extLst>
              <a:ext uri="{FF2B5EF4-FFF2-40B4-BE49-F238E27FC236}">
                <a16:creationId xmlns:a16="http://schemas.microsoft.com/office/drawing/2014/main" id="{A13F05E6-D9B2-7DC9-9A50-3007D6BC1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1346" y="1666875"/>
            <a:ext cx="5763122" cy="3978275"/>
          </a:xfr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F35F0431-A7D6-AA9D-F535-6347E5D5D714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7F57E40-8AB3-C1E6-0D01-A4CB42556C04}"/>
              </a:ext>
            </a:extLst>
          </p:cNvPr>
          <p:cNvGrpSpPr/>
          <p:nvPr/>
        </p:nvGrpSpPr>
        <p:grpSpPr>
          <a:xfrm>
            <a:off x="271987" y="102317"/>
            <a:ext cx="11312481" cy="568864"/>
            <a:chOff x="29496" y="-62425"/>
            <a:chExt cx="9865193" cy="568864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8D1B360D-8A4B-3F6F-9918-B3D50B1683C9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199CC3D0-E4D3-1060-751B-22EF791DACD2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64F1471D-0429-1730-A33D-47CF7F3B3E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2114CB5D-DA24-8FE9-B51C-E5A2BC91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5C4C11CE-34BC-6B09-9587-4034DF8D2D8B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C6029EFB-ADBA-8DC5-D5F2-D83CF5B3000F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FF034D55-9A98-985A-5BE8-1D768EA47C64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D7EAB3E7-845E-483A-CA9B-8A8ECF94EAF5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B5C5188-3C33-FDE1-9392-37184BDCAA57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0B1D97B-4BB5-9DF5-7176-25492B5E9FB9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187B2AC-AC11-D9D0-BDAA-8B437E08E38B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6B2D2A2-41A8-1CD1-D5D3-8056C5821829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C32FDB0-62A2-8870-9310-F85762220C4D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9" name="Ovale 18">
            <a:extLst>
              <a:ext uri="{FF2B5EF4-FFF2-40B4-BE49-F238E27FC236}">
                <a16:creationId xmlns:a16="http://schemas.microsoft.com/office/drawing/2014/main" id="{23037408-864A-6D5E-4F74-07F5159959B9}"/>
              </a:ext>
            </a:extLst>
          </p:cNvPr>
          <p:cNvSpPr/>
          <p:nvPr/>
        </p:nvSpPr>
        <p:spPr>
          <a:xfrm>
            <a:off x="4095504" y="51223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105BF36-227A-6DCF-8C44-B294FE860526}"/>
              </a:ext>
            </a:extLst>
          </p:cNvPr>
          <p:cNvSpPr/>
          <p:nvPr/>
        </p:nvSpPr>
        <p:spPr>
          <a:xfrm>
            <a:off x="2048778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EFE4FC4-9161-8D44-8046-6F07A4CE8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929" y="487775"/>
            <a:ext cx="213378" cy="195089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3903186-DF14-5754-7DFF-45187038EB53}"/>
              </a:ext>
            </a:extLst>
          </p:cNvPr>
          <p:cNvSpPr txBox="1"/>
          <p:nvPr/>
        </p:nvSpPr>
        <p:spPr>
          <a:xfrm>
            <a:off x="662953" y="1666875"/>
            <a:ext cx="4821781" cy="369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  <a:defRPr/>
            </a:pPr>
            <a:r>
              <a:rPr lang="it-IT">
                <a:solidFill>
                  <a:srgbClr val="FFFFFF">
                    <a:alpha val="70000"/>
                  </a:srgbClr>
                </a:solidFill>
              </a:rPr>
              <a:t>La prima rappresentazione che abbiamo voluto analizzare è stata quella del grafico a nastri per valutare i valori massimi.</a:t>
            </a:r>
          </a:p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  <a:defRPr/>
            </a:pPr>
            <a:r>
              <a:rPr lang="it-IT">
                <a:solidFill>
                  <a:srgbClr val="FFFFFF">
                    <a:alpha val="70000"/>
                  </a:srgbClr>
                </a:solidFill>
              </a:rPr>
              <a:t>La rappresentazione dei valori per la maggior parte delle feature è stato riportato in percentuale in quanto sono soliti essere visualizzati in questo modo. </a:t>
            </a:r>
          </a:p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  <a:defRPr/>
            </a:pPr>
            <a:r>
              <a:rPr lang="it-IT">
                <a:solidFill>
                  <a:srgbClr val="FFFFFF">
                    <a:alpha val="70000"/>
                  </a:srgbClr>
                </a:solidFill>
              </a:rPr>
              <a:t>Fa eccezione la temperatura media massima per anno. 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622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0BCD17-5A4B-68C5-6F59-0634B006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Grafico a linee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35F0431-A7D6-AA9D-F535-6347E5D5D714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7F57E40-8AB3-C1E6-0D01-A4CB42556C04}"/>
              </a:ext>
            </a:extLst>
          </p:cNvPr>
          <p:cNvGrpSpPr/>
          <p:nvPr/>
        </p:nvGrpSpPr>
        <p:grpSpPr>
          <a:xfrm>
            <a:off x="271987" y="102317"/>
            <a:ext cx="11312481" cy="568864"/>
            <a:chOff x="29496" y="-62425"/>
            <a:chExt cx="9865193" cy="568864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8D1B360D-8A4B-3F6F-9918-B3D50B1683C9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199CC3D0-E4D3-1060-751B-22EF791DACD2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64F1471D-0429-1730-A33D-47CF7F3B3E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2114CB5D-DA24-8FE9-B51C-E5A2BC91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5C4C11CE-34BC-6B09-9587-4034DF8D2D8B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C6029EFB-ADBA-8DC5-D5F2-D83CF5B3000F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FF034D55-9A98-985A-5BE8-1D768EA47C64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D7EAB3E7-845E-483A-CA9B-8A8ECF94EAF5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B5C5188-3C33-FDE1-9392-37184BDCAA57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0B1D97B-4BB5-9DF5-7176-25492B5E9FB9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187B2AC-AC11-D9D0-BDAA-8B437E08E38B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6B2D2A2-41A8-1CD1-D5D3-8056C5821829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C32FDB0-62A2-8870-9310-F85762220C4D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9" name="Ovale 18">
            <a:extLst>
              <a:ext uri="{FF2B5EF4-FFF2-40B4-BE49-F238E27FC236}">
                <a16:creationId xmlns:a16="http://schemas.microsoft.com/office/drawing/2014/main" id="{23037408-864A-6D5E-4F74-07F5159959B9}"/>
              </a:ext>
            </a:extLst>
          </p:cNvPr>
          <p:cNvSpPr/>
          <p:nvPr/>
        </p:nvSpPr>
        <p:spPr>
          <a:xfrm>
            <a:off x="4095504" y="51223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105BF36-227A-6DCF-8C44-B294FE860526}"/>
              </a:ext>
            </a:extLst>
          </p:cNvPr>
          <p:cNvSpPr/>
          <p:nvPr/>
        </p:nvSpPr>
        <p:spPr>
          <a:xfrm>
            <a:off x="2048778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EFE4FC4-9161-8D44-8046-6F07A4CE8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929" y="487775"/>
            <a:ext cx="213378" cy="195089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3903186-DF14-5754-7DFF-45187038EB53}"/>
              </a:ext>
            </a:extLst>
          </p:cNvPr>
          <p:cNvSpPr txBox="1"/>
          <p:nvPr/>
        </p:nvSpPr>
        <p:spPr>
          <a:xfrm>
            <a:off x="703762" y="1666875"/>
            <a:ext cx="6194522" cy="251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  <a:defRPr/>
            </a:pPr>
            <a:r>
              <a:rPr lang="it-IT">
                <a:solidFill>
                  <a:srgbClr val="FFFFFF">
                    <a:alpha val="70000"/>
                  </a:srgbClr>
                </a:solidFill>
              </a:rPr>
              <a:t>Successivamente abbiamo provveduto a vedere l’andamento delle features per i valori massimi e minimi, questa volta per valori numerici, di anno in anno. </a:t>
            </a:r>
          </a:p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  <a:defRPr/>
            </a:pPr>
            <a:r>
              <a:rPr lang="it-IT">
                <a:solidFill>
                  <a:srgbClr val="FFFFFF">
                    <a:alpha val="70000"/>
                  </a:srgbClr>
                </a:solidFill>
              </a:rPr>
              <a:t>Per valutarne l’andamento si è utilizzato un grafico a linee per ogni feature.</a:t>
            </a:r>
            <a:endParaRPr lang="it-IT" sz="2000">
              <a:solidFill>
                <a:srgbClr val="FFFFFF">
                  <a:alpha val="70000"/>
                </a:srgbClr>
              </a:solidFill>
            </a:endParaRPr>
          </a:p>
          <a:p>
            <a:endParaRPr lang="it-IT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6CA5E3A1-0F25-7782-4C56-AB784861C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023" y="1290769"/>
            <a:ext cx="3358251" cy="24638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62F5E66B-E816-D69E-2C85-82BD0ACAF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769" y="4034159"/>
            <a:ext cx="3358252" cy="24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5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0BCD17-5A4B-68C5-6F59-0634B006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Scatter</a:t>
            </a:r>
            <a:r>
              <a:rPr lang="it-IT"/>
              <a:t> plot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35F0431-A7D6-AA9D-F535-6347E5D5D714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7F57E40-8AB3-C1E6-0D01-A4CB42556C04}"/>
              </a:ext>
            </a:extLst>
          </p:cNvPr>
          <p:cNvGrpSpPr/>
          <p:nvPr/>
        </p:nvGrpSpPr>
        <p:grpSpPr>
          <a:xfrm>
            <a:off x="271987" y="102317"/>
            <a:ext cx="11312481" cy="568864"/>
            <a:chOff x="29496" y="-62425"/>
            <a:chExt cx="9865193" cy="568864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8D1B360D-8A4B-3F6F-9918-B3D50B1683C9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199CC3D0-E4D3-1060-751B-22EF791DACD2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64F1471D-0429-1730-A33D-47CF7F3B3E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2114CB5D-DA24-8FE9-B51C-E5A2BC91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5C4C11CE-34BC-6B09-9587-4034DF8D2D8B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C6029EFB-ADBA-8DC5-D5F2-D83CF5B3000F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FF034D55-9A98-985A-5BE8-1D768EA47C64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D7EAB3E7-845E-483A-CA9B-8A8ECF94EAF5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B5C5188-3C33-FDE1-9392-37184BDCAA57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0B1D97B-4BB5-9DF5-7176-25492B5E9FB9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187B2AC-AC11-D9D0-BDAA-8B437E08E38B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6B2D2A2-41A8-1CD1-D5D3-8056C5821829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C32FDB0-62A2-8870-9310-F85762220C4D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9" name="Ovale 18">
            <a:extLst>
              <a:ext uri="{FF2B5EF4-FFF2-40B4-BE49-F238E27FC236}">
                <a16:creationId xmlns:a16="http://schemas.microsoft.com/office/drawing/2014/main" id="{23037408-864A-6D5E-4F74-07F5159959B9}"/>
              </a:ext>
            </a:extLst>
          </p:cNvPr>
          <p:cNvSpPr/>
          <p:nvPr/>
        </p:nvSpPr>
        <p:spPr>
          <a:xfrm>
            <a:off x="4095504" y="51223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105BF36-227A-6DCF-8C44-B294FE860526}"/>
              </a:ext>
            </a:extLst>
          </p:cNvPr>
          <p:cNvSpPr/>
          <p:nvPr/>
        </p:nvSpPr>
        <p:spPr>
          <a:xfrm>
            <a:off x="2048778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EFE4FC4-9161-8D44-8046-6F07A4CE8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929" y="487775"/>
            <a:ext cx="213378" cy="195089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3903186-DF14-5754-7DFF-45187038EB53}"/>
              </a:ext>
            </a:extLst>
          </p:cNvPr>
          <p:cNvSpPr txBox="1"/>
          <p:nvPr/>
        </p:nvSpPr>
        <p:spPr>
          <a:xfrm>
            <a:off x="662953" y="1706536"/>
            <a:ext cx="5590363" cy="251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  <a:defRPr/>
            </a:pPr>
            <a:r>
              <a:rPr lang="it-IT">
                <a:solidFill>
                  <a:srgbClr val="FFFFFF">
                    <a:alpha val="70000"/>
                  </a:srgbClr>
                </a:solidFill>
              </a:rPr>
              <a:t>È sembrato pertinente valutare la relazione tra le feature rispetto alla temperatura media. </a:t>
            </a:r>
          </a:p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  <a:defRPr/>
            </a:pPr>
            <a:r>
              <a:rPr lang="it-IT">
                <a:solidFill>
                  <a:srgbClr val="FFFFFF">
                    <a:alpha val="70000"/>
                  </a:srgbClr>
                </a:solidFill>
              </a:rPr>
              <a:t>L’informazione che subito ci risalta all’occhio è che la feature relativa all’umidità non ci permette di prevedere la temperatura  dai valori dell’umidità dei giorni precedenti.</a:t>
            </a:r>
          </a:p>
          <a:p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4F7A7176-ECEA-2F58-5110-5987CE20F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904" y="1684752"/>
            <a:ext cx="5222833" cy="33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D48B75-D631-BDB8-5A5E-258FFB460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79AFFF-5F3A-763A-AFB6-F78358E27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041" y="1339056"/>
            <a:ext cx="10026650" cy="4527857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spcBef>
                <a:spcPts val="1800"/>
              </a:spcBef>
              <a:buClr>
                <a:schemeClr val="accent2"/>
              </a:buClr>
              <a:buNone/>
            </a:pPr>
            <a:endParaRPr lang="it-IT">
              <a:solidFill>
                <a:schemeClr val="accent1"/>
              </a:solidFill>
            </a:endParaRPr>
          </a:p>
          <a:p>
            <a:pPr marL="285750" indent="-285750" algn="just">
              <a:spcBef>
                <a:spcPts val="1800"/>
              </a:spcBef>
              <a:buClr>
                <a:schemeClr val="accent2"/>
              </a:buClr>
              <a:buFont typeface="Wingdings 3" panose="05040102010807070707" pitchFamily="18" charset="2"/>
              <a:buChar char=""/>
            </a:pPr>
            <a:r>
              <a:rPr lang="it-IT" sz="2300">
                <a:solidFill>
                  <a:schemeClr val="tx1"/>
                </a:solidFill>
              </a:rPr>
              <a:t>L’ elaborato è incentrato sulla scelta e l'applicazione di Metodologie e Tecniche di Business Intelligence per estrarre informazione dai dati, tramite l’utilizzo di tecniche di </a:t>
            </a:r>
            <a:r>
              <a:rPr lang="it-IT" sz="2300">
                <a:solidFill>
                  <a:srgbClr val="00B0F0"/>
                </a:solidFill>
              </a:rPr>
              <a:t>Data </a:t>
            </a:r>
            <a:r>
              <a:rPr lang="it-IT" sz="2300" err="1">
                <a:solidFill>
                  <a:srgbClr val="00B0F0"/>
                </a:solidFill>
              </a:rPr>
              <a:t>Visualization</a:t>
            </a:r>
            <a:r>
              <a:rPr lang="it-IT" sz="2300">
                <a:solidFill>
                  <a:schemeClr val="tx1"/>
                </a:solidFill>
              </a:rPr>
              <a:t>, </a:t>
            </a:r>
            <a:r>
              <a:rPr lang="it-IT" sz="2300">
                <a:solidFill>
                  <a:srgbClr val="00B0F0"/>
                </a:solidFill>
              </a:rPr>
              <a:t>Machine/Deep Learning</a:t>
            </a:r>
            <a:r>
              <a:rPr lang="it-IT" sz="2300">
                <a:solidFill>
                  <a:schemeClr val="tx1"/>
                </a:solidFill>
              </a:rPr>
              <a:t>, e </a:t>
            </a:r>
            <a:r>
              <a:rPr lang="it-IT" sz="2300">
                <a:solidFill>
                  <a:srgbClr val="00B0F0"/>
                </a:solidFill>
              </a:rPr>
              <a:t>Time Series Analysis</a:t>
            </a:r>
            <a:r>
              <a:rPr lang="it-IT" sz="230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spcBef>
                <a:spcPts val="1800"/>
              </a:spcBef>
              <a:buClr>
                <a:schemeClr val="accent2"/>
              </a:buClr>
              <a:buFont typeface="Wingdings 3" panose="05040102010807070707" pitchFamily="18" charset="2"/>
              <a:buChar char=""/>
            </a:pPr>
            <a:r>
              <a:rPr lang="it-IT" sz="2300">
                <a:solidFill>
                  <a:schemeClr val="tx1"/>
                </a:solidFill>
              </a:rPr>
              <a:t>Il primo progetto prevede lo sviluppo di un notebook in Google </a:t>
            </a:r>
            <a:r>
              <a:rPr lang="it-IT" sz="2300" err="1">
                <a:solidFill>
                  <a:schemeClr val="tx1"/>
                </a:solidFill>
              </a:rPr>
              <a:t>Colab</a:t>
            </a:r>
            <a:r>
              <a:rPr lang="it-IT" sz="2300">
                <a:solidFill>
                  <a:schemeClr val="tx1"/>
                </a:solidFill>
              </a:rPr>
              <a:t> per </a:t>
            </a:r>
            <a:r>
              <a:rPr lang="it-IT" sz="2300">
                <a:solidFill>
                  <a:srgbClr val="00B0F0"/>
                </a:solidFill>
              </a:rPr>
              <a:t>il trattamento dei dati </a:t>
            </a:r>
            <a:r>
              <a:rPr lang="it-IT" sz="2300">
                <a:solidFill>
                  <a:schemeClr val="tx1"/>
                </a:solidFill>
              </a:rPr>
              <a:t>(analisi esplorativa dei dati, la pulizia e trasformazione).</a:t>
            </a:r>
          </a:p>
          <a:p>
            <a:pPr marL="285750" indent="-285750" algn="just">
              <a:spcBef>
                <a:spcPts val="1800"/>
              </a:spcBef>
              <a:buClr>
                <a:schemeClr val="accent2"/>
              </a:buClr>
              <a:buFont typeface="Wingdings 3" panose="05040102010807070707" pitchFamily="18" charset="2"/>
              <a:buChar char=""/>
            </a:pPr>
            <a:r>
              <a:rPr lang="it-IT" sz="2300">
                <a:solidFill>
                  <a:schemeClr val="tx1"/>
                </a:solidFill>
              </a:rPr>
              <a:t>Il secondo riguarda lo sviluppo di </a:t>
            </a:r>
            <a:r>
              <a:rPr lang="it-IT" sz="2300">
                <a:solidFill>
                  <a:srgbClr val="00B0F0"/>
                </a:solidFill>
              </a:rPr>
              <a:t>una dashboard interattiva </a:t>
            </a:r>
            <a:r>
              <a:rPr lang="it-IT" sz="2300">
                <a:solidFill>
                  <a:schemeClr val="tx1"/>
                </a:solidFill>
              </a:rPr>
              <a:t>sviluppata tramite </a:t>
            </a:r>
            <a:r>
              <a:rPr lang="it-IT" sz="2300" err="1">
                <a:solidFill>
                  <a:schemeClr val="tx1"/>
                </a:solidFill>
              </a:rPr>
              <a:t>python</a:t>
            </a:r>
            <a:r>
              <a:rPr lang="it-IT" sz="2300">
                <a:solidFill>
                  <a:schemeClr val="tx1"/>
                </a:solidFill>
              </a:rPr>
              <a:t> visualizzare informazioni chiave, tendenze e insight estratti dai dati.</a:t>
            </a:r>
          </a:p>
          <a:p>
            <a:pPr marL="285750" indent="-285750" algn="just">
              <a:spcBef>
                <a:spcPts val="1800"/>
              </a:spcBef>
              <a:buClr>
                <a:schemeClr val="accent2"/>
              </a:buClr>
              <a:buFont typeface="Wingdings 3" panose="05040102010807070707" pitchFamily="18" charset="2"/>
              <a:buChar char=""/>
            </a:pPr>
            <a:r>
              <a:rPr lang="it-IT" sz="2300">
                <a:solidFill>
                  <a:schemeClr val="tx1"/>
                </a:solidFill>
              </a:rPr>
              <a:t>Il terzo richiede l’utilizzo di Microsoft Power BI per creare report e dashboard per la </a:t>
            </a:r>
            <a:r>
              <a:rPr lang="it-IT" sz="2300">
                <a:solidFill>
                  <a:srgbClr val="00B0F0"/>
                </a:solidFill>
              </a:rPr>
              <a:t>visualizzazione dei dati</a:t>
            </a:r>
            <a:r>
              <a:rPr lang="it-IT" sz="230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spcBef>
                <a:spcPts val="1800"/>
              </a:spcBef>
              <a:buClr>
                <a:schemeClr val="accent2"/>
              </a:buClr>
              <a:buFont typeface="Wingdings 3" panose="05040102010807070707" pitchFamily="18" charset="2"/>
              <a:buChar char=""/>
            </a:pPr>
            <a:r>
              <a:rPr lang="it-IT" sz="2300">
                <a:solidFill>
                  <a:schemeClr val="tx1"/>
                </a:solidFill>
              </a:rPr>
              <a:t>Il quarto progetto </a:t>
            </a:r>
            <a:r>
              <a:rPr lang="it-IT" sz="2300">
                <a:solidFill>
                  <a:srgbClr val="00B0F0"/>
                </a:solidFill>
              </a:rPr>
              <a:t>è un workflow </a:t>
            </a:r>
            <a:r>
              <a:rPr lang="it-IT" sz="2300" err="1">
                <a:solidFill>
                  <a:schemeClr val="tx1"/>
                </a:solidFill>
              </a:rPr>
              <a:t>Bonita</a:t>
            </a:r>
            <a:r>
              <a:rPr lang="it-IT" sz="2300">
                <a:solidFill>
                  <a:schemeClr val="tx1"/>
                </a:solidFill>
              </a:rPr>
              <a:t> (su un caso d’uso a scelta).</a:t>
            </a:r>
          </a:p>
          <a:p>
            <a:pPr marL="285750" indent="-285750" algn="just">
              <a:spcBef>
                <a:spcPts val="1800"/>
              </a:spcBef>
              <a:buClr>
                <a:schemeClr val="accent2"/>
              </a:buClr>
              <a:buFont typeface="Wingdings 3" panose="05040102010807070707" pitchFamily="18" charset="2"/>
              <a:buChar char=""/>
            </a:pPr>
            <a:r>
              <a:rPr lang="it-IT" sz="2300" i="1">
                <a:solidFill>
                  <a:schemeClr val="tx1"/>
                </a:solidFill>
              </a:rPr>
              <a:t>Per dettagli implementativi e i codici si rimanda alla documentazione allegata</a:t>
            </a:r>
            <a:r>
              <a:rPr lang="it-IT" sz="2300">
                <a:solidFill>
                  <a:schemeClr val="tx1"/>
                </a:solidFill>
              </a:rPr>
              <a:t>.</a:t>
            </a:r>
          </a:p>
          <a:p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E8BDBE7B-C63A-A3CF-8755-E9C0F8D1F5A2}"/>
              </a:ext>
            </a:extLst>
          </p:cNvPr>
          <p:cNvGrpSpPr/>
          <p:nvPr/>
        </p:nvGrpSpPr>
        <p:grpSpPr>
          <a:xfrm>
            <a:off x="410546" y="102316"/>
            <a:ext cx="11210201" cy="578215"/>
            <a:chOff x="258835" y="-62425"/>
            <a:chExt cx="9635854" cy="578215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ACC84F19-86C9-ED87-DAD7-8FBE210B9F0C}"/>
                </a:ext>
              </a:extLst>
            </p:cNvPr>
            <p:cNvSpPr/>
            <p:nvPr/>
          </p:nvSpPr>
          <p:spPr>
            <a:xfrm>
              <a:off x="452009" y="330613"/>
              <a:ext cx="182880" cy="185177"/>
            </a:xfrm>
            <a:prstGeom prst="ellips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79ACE6AF-4FA2-08D7-A0B2-79D22FE6DF75}"/>
                </a:ext>
              </a:extLst>
            </p:cNvPr>
            <p:cNvSpPr/>
            <p:nvPr/>
          </p:nvSpPr>
          <p:spPr>
            <a:xfrm>
              <a:off x="1691384" y="327989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B9D7FCA8-E523-9A71-4EE9-0ECC7B2CC5CD}"/>
                </a:ext>
              </a:extLst>
            </p:cNvPr>
            <p:cNvSpPr/>
            <p:nvPr/>
          </p:nvSpPr>
          <p:spPr>
            <a:xfrm>
              <a:off x="3351444" y="327989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9D6E1A43-17C6-DCE2-C4F1-70098929FD7F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D3539B83-DC78-663F-4E1B-A36D3E19D89E}"/>
                </a:ext>
              </a:extLst>
            </p:cNvPr>
            <p:cNvSpPr/>
            <p:nvPr/>
          </p:nvSpPr>
          <p:spPr>
            <a:xfrm>
              <a:off x="7227306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36F18018-9544-8A24-98D1-9189FA5FC58A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1A3FA348-BB0B-0654-F58B-2DA3D4BFDA4C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634889" y="420578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32F4553C-823B-21F5-4CD7-5B3C4AD5BCEB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1874264" y="420578"/>
              <a:ext cx="1477180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4EC82979-493C-2EFF-C792-7EACC5EF8EF8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363DF7CA-B5A2-CA62-AEEE-0CDB00BC36D1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8FDF9573-8824-7517-AD50-23B4F18A2A69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40534FF9-4B5E-AA83-6C0B-61343DCDC77E}"/>
                </a:ext>
              </a:extLst>
            </p:cNvPr>
            <p:cNvSpPr txBox="1"/>
            <p:nvPr/>
          </p:nvSpPr>
          <p:spPr>
            <a:xfrm>
              <a:off x="258835" y="3053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DD23E6F7-487C-00C7-B129-45BA34DCFF1C}"/>
                </a:ext>
              </a:extLst>
            </p:cNvPr>
            <p:cNvSpPr txBox="1"/>
            <p:nvPr/>
          </p:nvSpPr>
          <p:spPr>
            <a:xfrm>
              <a:off x="1226937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45057BDA-8EA6-2D44-599B-81AEA9368625}"/>
                </a:ext>
              </a:extLst>
            </p:cNvPr>
            <p:cNvSpPr txBox="1"/>
            <p:nvPr/>
          </p:nvSpPr>
          <p:spPr>
            <a:xfrm>
              <a:off x="2741143" y="-3699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A4216F38-D836-B841-EDD4-451C159CCB44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08954111-9120-6506-6DED-FEB00FD53C68}"/>
                </a:ext>
              </a:extLst>
            </p:cNvPr>
            <p:cNvSpPr txBox="1"/>
            <p:nvPr/>
          </p:nvSpPr>
          <p:spPr>
            <a:xfrm>
              <a:off x="6611985" y="-37212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5651BE4D-0843-DC68-412E-906B7F1B2B2C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4627508-FE03-CE49-D5E0-47689F38C937}"/>
              </a:ext>
            </a:extLst>
          </p:cNvPr>
          <p:cNvSpPr txBox="1"/>
          <p:nvPr/>
        </p:nvSpPr>
        <p:spPr>
          <a:xfrm>
            <a:off x="10207227" y="205488"/>
            <a:ext cx="14135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/>
            </a:lvl1pPr>
          </a:lstStyle>
          <a:p>
            <a:endParaRPr lang="it-IT" sz="90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it-IT" sz="6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57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0BCD17-5A4B-68C5-6F59-0634B006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Time </a:t>
            </a:r>
            <a:r>
              <a:rPr lang="it-IT" err="1"/>
              <a:t>series</a:t>
            </a:r>
            <a:r>
              <a:rPr lang="it-IT"/>
              <a:t> Analysis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35F0431-A7D6-AA9D-F535-6347E5D5D714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7F57E40-8AB3-C1E6-0D01-A4CB42556C04}"/>
              </a:ext>
            </a:extLst>
          </p:cNvPr>
          <p:cNvGrpSpPr/>
          <p:nvPr/>
        </p:nvGrpSpPr>
        <p:grpSpPr>
          <a:xfrm>
            <a:off x="271987" y="102317"/>
            <a:ext cx="11312481" cy="568864"/>
            <a:chOff x="29496" y="-62425"/>
            <a:chExt cx="9865193" cy="568864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8D1B360D-8A4B-3F6F-9918-B3D50B1683C9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199CC3D0-E4D3-1060-751B-22EF791DACD2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64F1471D-0429-1730-A33D-47CF7F3B3E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2114CB5D-DA24-8FE9-B51C-E5A2BC91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5C4C11CE-34BC-6B09-9587-4034DF8D2D8B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C6029EFB-ADBA-8DC5-D5F2-D83CF5B3000F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FF034D55-9A98-985A-5BE8-1D768EA47C64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D7EAB3E7-845E-483A-CA9B-8A8ECF94EAF5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B5C5188-3C33-FDE1-9392-37184BDCAA57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0B1D97B-4BB5-9DF5-7176-25492B5E9FB9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187B2AC-AC11-D9D0-BDAA-8B437E08E38B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6B2D2A2-41A8-1CD1-D5D3-8056C5821829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C32FDB0-62A2-8870-9310-F85762220C4D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9" name="Ovale 18">
            <a:extLst>
              <a:ext uri="{FF2B5EF4-FFF2-40B4-BE49-F238E27FC236}">
                <a16:creationId xmlns:a16="http://schemas.microsoft.com/office/drawing/2014/main" id="{23037408-864A-6D5E-4F74-07F5159959B9}"/>
              </a:ext>
            </a:extLst>
          </p:cNvPr>
          <p:cNvSpPr/>
          <p:nvPr/>
        </p:nvSpPr>
        <p:spPr>
          <a:xfrm>
            <a:off x="4095504" y="51223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105BF36-227A-6DCF-8C44-B294FE860526}"/>
              </a:ext>
            </a:extLst>
          </p:cNvPr>
          <p:cNvSpPr/>
          <p:nvPr/>
        </p:nvSpPr>
        <p:spPr>
          <a:xfrm>
            <a:off x="2048778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EFE4FC4-9161-8D44-8046-6F07A4CE8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929" y="487775"/>
            <a:ext cx="213378" cy="195089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3903186-DF14-5754-7DFF-45187038EB53}"/>
              </a:ext>
            </a:extLst>
          </p:cNvPr>
          <p:cNvSpPr txBox="1"/>
          <p:nvPr/>
        </p:nvSpPr>
        <p:spPr>
          <a:xfrm>
            <a:off x="543949" y="1622721"/>
            <a:ext cx="5963019" cy="3060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  <a:defRPr/>
            </a:pPr>
            <a:r>
              <a:rPr lang="it-IT">
                <a:solidFill>
                  <a:srgbClr val="FFFFFF">
                    <a:alpha val="70000"/>
                  </a:srgbClr>
                </a:solidFill>
              </a:rPr>
              <a:t>Infine, tramite un grafico a linee siamo riusciti ad ottenere l’analisi nel tempo della temperatura media.</a:t>
            </a:r>
          </a:p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  <a:defRPr/>
            </a:pPr>
            <a:r>
              <a:rPr lang="it-IT">
                <a:solidFill>
                  <a:srgbClr val="FFFFFF">
                    <a:alpha val="70000"/>
                  </a:srgbClr>
                </a:solidFill>
              </a:rPr>
              <a:t>Tramite gli strumenti di Microsoft </a:t>
            </a:r>
            <a:r>
              <a:rPr lang="it-IT" err="1">
                <a:solidFill>
                  <a:srgbClr val="FFFFFF">
                    <a:alpha val="70000"/>
                  </a:srgbClr>
                </a:solidFill>
              </a:rPr>
              <a:t>PowerBI</a:t>
            </a:r>
            <a:r>
              <a:rPr lang="it-IT">
                <a:solidFill>
                  <a:srgbClr val="FFFFFF">
                    <a:alpha val="70000"/>
                  </a:srgbClr>
                </a:solidFill>
              </a:rPr>
              <a:t> siamo riusciti a tracciare  il trend, tracciare il massimo e il minimo.</a:t>
            </a:r>
          </a:p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  <a:defRPr/>
            </a:pPr>
            <a:r>
              <a:rPr lang="it-IT">
                <a:solidFill>
                  <a:srgbClr val="FFFFFF">
                    <a:alpha val="70000"/>
                  </a:srgbClr>
                </a:solidFill>
              </a:rPr>
              <a:t>Infine, siamo riusciti ad avere delle previsioni legata a questa feature.</a:t>
            </a:r>
          </a:p>
          <a:p>
            <a:endParaRPr lang="it-IT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FBD1D640-AB41-56ED-5ADB-37B887EA0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614" y="1560570"/>
            <a:ext cx="4831545" cy="373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0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0BCD17-5A4B-68C5-6F59-0634B006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Domande e risposte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35F0431-A7D6-AA9D-F535-6347E5D5D714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7F57E40-8AB3-C1E6-0D01-A4CB42556C04}"/>
              </a:ext>
            </a:extLst>
          </p:cNvPr>
          <p:cNvGrpSpPr/>
          <p:nvPr/>
        </p:nvGrpSpPr>
        <p:grpSpPr>
          <a:xfrm>
            <a:off x="271987" y="102317"/>
            <a:ext cx="11312481" cy="568864"/>
            <a:chOff x="29496" y="-62425"/>
            <a:chExt cx="9865193" cy="568864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8D1B360D-8A4B-3F6F-9918-B3D50B1683C9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199CC3D0-E4D3-1060-751B-22EF791DACD2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64F1471D-0429-1730-A33D-47CF7F3B3E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2114CB5D-DA24-8FE9-B51C-E5A2BC91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5C4C11CE-34BC-6B09-9587-4034DF8D2D8B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C6029EFB-ADBA-8DC5-D5F2-D83CF5B3000F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FF034D55-9A98-985A-5BE8-1D768EA47C64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D7EAB3E7-845E-483A-CA9B-8A8ECF94EAF5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B5C5188-3C33-FDE1-9392-37184BDCAA57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0B1D97B-4BB5-9DF5-7176-25492B5E9FB9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187B2AC-AC11-D9D0-BDAA-8B437E08E38B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6B2D2A2-41A8-1CD1-D5D3-8056C5821829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C32FDB0-62A2-8870-9310-F85762220C4D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9" name="Ovale 18">
            <a:extLst>
              <a:ext uri="{FF2B5EF4-FFF2-40B4-BE49-F238E27FC236}">
                <a16:creationId xmlns:a16="http://schemas.microsoft.com/office/drawing/2014/main" id="{23037408-864A-6D5E-4F74-07F5159959B9}"/>
              </a:ext>
            </a:extLst>
          </p:cNvPr>
          <p:cNvSpPr/>
          <p:nvPr/>
        </p:nvSpPr>
        <p:spPr>
          <a:xfrm>
            <a:off x="4095504" y="51223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105BF36-227A-6DCF-8C44-B294FE860526}"/>
              </a:ext>
            </a:extLst>
          </p:cNvPr>
          <p:cNvSpPr/>
          <p:nvPr/>
        </p:nvSpPr>
        <p:spPr>
          <a:xfrm>
            <a:off x="2048778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EFE4FC4-9161-8D44-8046-6F07A4CE8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929" y="487775"/>
            <a:ext cx="213378" cy="195089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3903186-DF14-5754-7DFF-45187038EB53}"/>
              </a:ext>
            </a:extLst>
          </p:cNvPr>
          <p:cNvSpPr txBox="1"/>
          <p:nvPr/>
        </p:nvSpPr>
        <p:spPr>
          <a:xfrm>
            <a:off x="574651" y="1588415"/>
            <a:ext cx="7566459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  <a:defRPr/>
            </a:pPr>
            <a:r>
              <a:rPr lang="it-IT">
                <a:solidFill>
                  <a:srgbClr val="FFFFFF">
                    <a:alpha val="70000"/>
                  </a:srgbClr>
                </a:solidFill>
              </a:rPr>
              <a:t>Per ogni pagina della dashboard su </a:t>
            </a:r>
            <a:r>
              <a:rPr lang="it-IT" err="1">
                <a:solidFill>
                  <a:srgbClr val="FFFFFF">
                    <a:alpha val="70000"/>
                  </a:srgbClr>
                </a:solidFill>
              </a:rPr>
              <a:t>PowerBI</a:t>
            </a:r>
            <a:r>
              <a:rPr lang="it-IT">
                <a:solidFill>
                  <a:srgbClr val="FFFFFF">
                    <a:alpha val="70000"/>
                  </a:srgbClr>
                </a:solidFill>
              </a:rPr>
              <a:t> è stato implementato, tramite gli strumenti messi a disposizione, un chatbot rudimentale capace di estrarre informazioni dal grafico in maniera veloce e intuitiva tramite delle semplici domande.</a:t>
            </a:r>
          </a:p>
          <a:p>
            <a:endParaRPr lang="it-IT"/>
          </a:p>
          <a:p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8444B524-FDDF-298A-99B7-38F9A49A3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794" y="1164115"/>
            <a:ext cx="2803811" cy="503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0BCD17-5A4B-68C5-6F59-0634B006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Implementazione di un workflow bonita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35F0431-A7D6-AA9D-F535-6347E5D5D714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7F57E40-8AB3-C1E6-0D01-A4CB42556C04}"/>
              </a:ext>
            </a:extLst>
          </p:cNvPr>
          <p:cNvGrpSpPr/>
          <p:nvPr/>
        </p:nvGrpSpPr>
        <p:grpSpPr>
          <a:xfrm>
            <a:off x="271987" y="102317"/>
            <a:ext cx="11312481" cy="568864"/>
            <a:chOff x="29496" y="-62425"/>
            <a:chExt cx="9865193" cy="568864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8D1B360D-8A4B-3F6F-9918-B3D50B1683C9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64F1471D-0429-1730-A33D-47CF7F3B3E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2114CB5D-DA24-8FE9-B51C-E5A2BC91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5C4C11CE-34BC-6B09-9587-4034DF8D2D8B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C6029EFB-ADBA-8DC5-D5F2-D83CF5B3000F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FF034D55-9A98-985A-5BE8-1D768EA47C64}"/>
                </a:ext>
              </a:extLst>
            </p:cNvPr>
            <p:cNvCxnSpPr>
              <a:cxnSpLocks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D7EAB3E7-845E-483A-CA9B-8A8ECF94EAF5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B5C5188-3C33-FDE1-9392-37184BDCAA57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0B1D97B-4BB5-9DF5-7176-25492B5E9FB9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187B2AC-AC11-D9D0-BDAA-8B437E08E38B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6B2D2A2-41A8-1CD1-D5D3-8056C5821829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C32FDB0-62A2-8870-9310-F85762220C4D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9" name="Ovale 18">
            <a:extLst>
              <a:ext uri="{FF2B5EF4-FFF2-40B4-BE49-F238E27FC236}">
                <a16:creationId xmlns:a16="http://schemas.microsoft.com/office/drawing/2014/main" id="{23037408-864A-6D5E-4F74-07F5159959B9}"/>
              </a:ext>
            </a:extLst>
          </p:cNvPr>
          <p:cNvSpPr/>
          <p:nvPr/>
        </p:nvSpPr>
        <p:spPr>
          <a:xfrm>
            <a:off x="4095504" y="51223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105BF36-227A-6DCF-8C44-B294FE860526}"/>
              </a:ext>
            </a:extLst>
          </p:cNvPr>
          <p:cNvSpPr/>
          <p:nvPr/>
        </p:nvSpPr>
        <p:spPr>
          <a:xfrm>
            <a:off x="2048778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3FAE092-38D6-2B91-1EB7-BE279A7C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621" y="487775"/>
            <a:ext cx="213378" cy="195089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1ECAB320-C559-89DA-44F5-478E42F1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880" y="474262"/>
            <a:ext cx="219475" cy="188992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5040717-299C-39CF-15EF-4165C2EE28A7}"/>
              </a:ext>
            </a:extLst>
          </p:cNvPr>
          <p:cNvSpPr txBox="1"/>
          <p:nvPr/>
        </p:nvSpPr>
        <p:spPr>
          <a:xfrm>
            <a:off x="662953" y="1532614"/>
            <a:ext cx="10168046" cy="4991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kumimoji="0" lang="it-IT" sz="1800" b="0" i="1" u="none" strike="noStrike" kern="1200" cap="none" spc="0" normalizeH="0" baseline="0" noProof="0" err="1">
                <a:ln>
                  <a:noFill/>
                </a:ln>
                <a:solidFill>
                  <a:srgbClr val="00B0F0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BonitaSoft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è una piattaforma di gestione dei processi aziendali (</a:t>
            </a:r>
            <a:r>
              <a:rPr kumimoji="0" lang="it-IT" sz="1800" b="0" i="0" u="sng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BPM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) open-source che permette di progettare, modellare, automatizzare e monitorare i flussi di lavoro all'interno di un'organizzazione. Offre strumenti per la creazione di processi personalizzati, l'integrazione con sistemi esistenti e un ambiente visivo per la gestione delle attività aziendali. Grazie alla sua flessibilità e alla capacità di adattarsi a varie esigenze, </a:t>
            </a:r>
            <a:r>
              <a:rPr kumimoji="0" lang="it-IT" sz="1800" b="0" i="1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BonitaSoft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può essere un valido supporto per ottimizzare i flussi di lavoro e aumentare l'efficienza operativa.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I linguaggi di </a:t>
            </a:r>
            <a:r>
              <a:rPr lang="it-IT">
                <a:solidFill>
                  <a:srgbClr val="00B0F0">
                    <a:alpha val="70000"/>
                  </a:srgbClr>
                </a:solidFill>
                <a:latin typeface="Avenir Next LT Pro Light"/>
              </a:rPr>
              <a:t>modellazione di business </a:t>
            </a:r>
            <a:r>
              <a:rPr lang="it-IT" err="1">
                <a:solidFill>
                  <a:srgbClr val="00B0F0">
                    <a:alpha val="70000"/>
                  </a:srgbClr>
                </a:solidFill>
                <a:latin typeface="Avenir Next LT Pro Light"/>
              </a:rPr>
              <a:t>process</a:t>
            </a:r>
            <a:r>
              <a:rPr lang="it-IT">
                <a:solidFill>
                  <a:srgbClr val="00B0F0">
                    <a:alpha val="70000"/>
                  </a:srgbClr>
                </a:solidFill>
                <a:latin typeface="Avenir Next LT Pro Light"/>
              </a:rPr>
              <a:t> </a:t>
            </a: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hanno l’obiettivo di fornire un modo standard per la rappresentazione di processi sia per scopi puramente descrittivi e di alto livello («</a:t>
            </a:r>
            <a:r>
              <a:rPr lang="it-IT" i="1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human-to-human</a:t>
            </a: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»), sia per permettere l’esecuzione attraverso una rappresentazione dettagliata e rigorosa (comunicazione «</a:t>
            </a:r>
            <a:r>
              <a:rPr lang="it-IT" i="1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human-to-computer</a:t>
            </a: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»).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Il workflow implementato modella un processo di </a:t>
            </a:r>
            <a:r>
              <a:rPr lang="it-IT">
                <a:solidFill>
                  <a:srgbClr val="00B0F0">
                    <a:alpha val="70000"/>
                  </a:srgbClr>
                </a:solidFill>
                <a:latin typeface="Avenir Next LT Pro Light"/>
              </a:rPr>
              <a:t>compravendita di prodotti</a:t>
            </a: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, sfruttando le potenzialità di </a:t>
            </a:r>
            <a:r>
              <a:rPr lang="it-IT" i="1" err="1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Bonita</a:t>
            </a: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 per gestire le notifiche, monitorare lo stato dell'ordine e garantire che ogni passaggio, dal </a:t>
            </a:r>
            <a:r>
              <a:rPr lang="it-IT">
                <a:solidFill>
                  <a:srgbClr val="00B0F0">
                    <a:alpha val="70000"/>
                  </a:srgbClr>
                </a:solidFill>
                <a:latin typeface="Avenir Next LT Pro Light"/>
              </a:rPr>
              <a:t>venditore</a:t>
            </a: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 al </a:t>
            </a:r>
            <a:r>
              <a:rPr lang="it-IT">
                <a:solidFill>
                  <a:srgbClr val="00B0F0">
                    <a:alpha val="70000"/>
                  </a:srgbClr>
                </a:solidFill>
                <a:latin typeface="Avenir Next LT Pro Light"/>
              </a:rPr>
              <a:t>magazzino</a:t>
            </a: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 fino agli </a:t>
            </a:r>
            <a:r>
              <a:rPr lang="it-IT">
                <a:solidFill>
                  <a:srgbClr val="00B0F0">
                    <a:alpha val="70000"/>
                  </a:srgbClr>
                </a:solidFill>
                <a:latin typeface="Avenir Next LT Pro Light"/>
              </a:rPr>
              <a:t>acquirenti</a:t>
            </a: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, venga eseguito in modo efficiente, migliorando così l'esperienza complessiva di acquisto e vendita. 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38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0BCD17-5A4B-68C5-6F59-0634B006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Implementazione di un workflow bonita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35F0431-A7D6-AA9D-F535-6347E5D5D714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7F57E40-8AB3-C1E6-0D01-A4CB42556C04}"/>
              </a:ext>
            </a:extLst>
          </p:cNvPr>
          <p:cNvGrpSpPr/>
          <p:nvPr/>
        </p:nvGrpSpPr>
        <p:grpSpPr>
          <a:xfrm>
            <a:off x="271987" y="102317"/>
            <a:ext cx="11312481" cy="568864"/>
            <a:chOff x="29496" y="-62425"/>
            <a:chExt cx="9865193" cy="568864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8D1B360D-8A4B-3F6F-9918-B3D50B1683C9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64F1471D-0429-1730-A33D-47CF7F3B3E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2114CB5D-DA24-8FE9-B51C-E5A2BC91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5C4C11CE-34BC-6B09-9587-4034DF8D2D8B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C6029EFB-ADBA-8DC5-D5F2-D83CF5B3000F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FF034D55-9A98-985A-5BE8-1D768EA47C64}"/>
                </a:ext>
              </a:extLst>
            </p:cNvPr>
            <p:cNvCxnSpPr>
              <a:cxnSpLocks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D7EAB3E7-845E-483A-CA9B-8A8ECF94EAF5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B5C5188-3C33-FDE1-9392-37184BDCAA57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0B1D97B-4BB5-9DF5-7176-25492B5E9FB9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187B2AC-AC11-D9D0-BDAA-8B437E08E38B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6B2D2A2-41A8-1CD1-D5D3-8056C5821829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C32FDB0-62A2-8870-9310-F85762220C4D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9" name="Ovale 18">
            <a:extLst>
              <a:ext uri="{FF2B5EF4-FFF2-40B4-BE49-F238E27FC236}">
                <a16:creationId xmlns:a16="http://schemas.microsoft.com/office/drawing/2014/main" id="{23037408-864A-6D5E-4F74-07F5159959B9}"/>
              </a:ext>
            </a:extLst>
          </p:cNvPr>
          <p:cNvSpPr/>
          <p:nvPr/>
        </p:nvSpPr>
        <p:spPr>
          <a:xfrm>
            <a:off x="4095504" y="51223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105BF36-227A-6DCF-8C44-B294FE860526}"/>
              </a:ext>
            </a:extLst>
          </p:cNvPr>
          <p:cNvSpPr/>
          <p:nvPr/>
        </p:nvSpPr>
        <p:spPr>
          <a:xfrm>
            <a:off x="2048778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3FAE092-38D6-2B91-1EB7-BE279A7C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621" y="487775"/>
            <a:ext cx="213378" cy="195089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1ECAB320-C559-89DA-44F5-478E42F1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880" y="474262"/>
            <a:ext cx="219475" cy="188992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5040717-299C-39CF-15EF-4165C2EE28A7}"/>
              </a:ext>
            </a:extLst>
          </p:cNvPr>
          <p:cNvSpPr txBox="1"/>
          <p:nvPr/>
        </p:nvSpPr>
        <p:spPr>
          <a:xfrm>
            <a:off x="662953" y="1499609"/>
            <a:ext cx="10168046" cy="4035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BonitaSoft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tramite </a:t>
            </a:r>
            <a:r>
              <a:rPr kumimoji="0" lang="it-IT" sz="18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rettangoli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rappresenta il processo stesso, e fa </a:t>
            </a: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u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so delle </a:t>
            </a:r>
            <a:r>
              <a:rPr kumimoji="0" lang="it-IT" sz="18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pool </a:t>
            </a:r>
            <a:r>
              <a:rPr kumimoji="0" lang="it-IT" sz="1800" b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per indicare un processo a sé stante, composto a sua volta da </a:t>
            </a:r>
            <a:r>
              <a:rPr kumimoji="0" lang="it-IT" sz="18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lane </a:t>
            </a: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(corsie, metafora della piscina)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In dettaglio, siamo interessati a </a:t>
            </a:r>
            <a:r>
              <a:rPr lang="it-IT" i="1">
                <a:solidFill>
                  <a:srgbClr val="00B0F0">
                    <a:alpha val="70000"/>
                  </a:srgbClr>
                </a:solidFill>
                <a:latin typeface="Avenir Next LT Pro Light"/>
              </a:rPr>
              <a:t>modellare il workflow</a:t>
            </a: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, definire il </a:t>
            </a:r>
            <a:r>
              <a:rPr lang="it-IT" i="1">
                <a:solidFill>
                  <a:srgbClr val="00B0F0">
                    <a:alpha val="70000"/>
                  </a:srgbClr>
                </a:solidFill>
                <a:latin typeface="Avenir Next LT Pro Light"/>
              </a:rPr>
              <a:t>data model</a:t>
            </a: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, definire le </a:t>
            </a:r>
            <a:r>
              <a:rPr lang="it-IT" i="1">
                <a:solidFill>
                  <a:srgbClr val="00B0F0">
                    <a:alpha val="70000"/>
                  </a:srgbClr>
                </a:solidFill>
                <a:latin typeface="Avenir Next LT Pro Light"/>
              </a:rPr>
              <a:t>business </a:t>
            </a:r>
            <a:r>
              <a:rPr lang="it-IT" i="1" err="1">
                <a:solidFill>
                  <a:srgbClr val="00B0F0">
                    <a:alpha val="70000"/>
                  </a:srgbClr>
                </a:solidFill>
                <a:latin typeface="Avenir Next LT Pro Light"/>
              </a:rPr>
              <a:t>variables</a:t>
            </a: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, definire i </a:t>
            </a:r>
            <a:r>
              <a:rPr lang="it-IT" i="1">
                <a:solidFill>
                  <a:srgbClr val="00B0F0">
                    <a:alpha val="70000"/>
                  </a:srgbClr>
                </a:solidFill>
                <a:latin typeface="Avenir Next LT Pro Light"/>
              </a:rPr>
              <a:t>contratti</a:t>
            </a: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 per le interazioni con gli utenti, creare </a:t>
            </a:r>
            <a:r>
              <a:rPr lang="it-IT" i="1" err="1">
                <a:solidFill>
                  <a:srgbClr val="00B0F0">
                    <a:alpha val="70000"/>
                  </a:srgbClr>
                </a:solidFill>
                <a:latin typeface="Avenir Next LT Pro Light"/>
              </a:rPr>
              <a:t>form</a:t>
            </a: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 per l’esecuzione finale.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Il processo di compravendita di prodotti che vogliamo modellare ha come attori il venditore, il responsabile di magazzino, gli acquirenti; il workflow ha come </a:t>
            </a:r>
            <a:r>
              <a:rPr lang="it-IT" err="1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starting</a:t>
            </a: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 point la richiesta di una vendita, che passa per un blocco di verifica dell’esistenza e della disponibilità dei prodotti richiesti, che a seconda dell’esito (modellato tramite gateway che rompono l esecuzione sequenziale) passa ad una fase di acquisto oppure ad una di vendita, dopo la quale termina il </a:t>
            </a:r>
            <a:r>
              <a:rPr lang="it-IT" err="1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process</a:t>
            </a: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.</a:t>
            </a:r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A2E15501-DC7A-19F0-B139-5E241BC42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646" y="5269857"/>
            <a:ext cx="1816167" cy="133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9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0BCD17-5A4B-68C5-6F59-0634B006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Implementazione di un workflow bonita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35F0431-A7D6-AA9D-F535-6347E5D5D714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7F57E40-8AB3-C1E6-0D01-A4CB42556C04}"/>
              </a:ext>
            </a:extLst>
          </p:cNvPr>
          <p:cNvGrpSpPr/>
          <p:nvPr/>
        </p:nvGrpSpPr>
        <p:grpSpPr>
          <a:xfrm>
            <a:off x="271987" y="102317"/>
            <a:ext cx="11312481" cy="568864"/>
            <a:chOff x="29496" y="-62425"/>
            <a:chExt cx="9865193" cy="568864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8D1B360D-8A4B-3F6F-9918-B3D50B1683C9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64F1471D-0429-1730-A33D-47CF7F3B3E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2114CB5D-DA24-8FE9-B51C-E5A2BC91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5C4C11CE-34BC-6B09-9587-4034DF8D2D8B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C6029EFB-ADBA-8DC5-D5F2-D83CF5B3000F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FF034D55-9A98-985A-5BE8-1D768EA47C64}"/>
                </a:ext>
              </a:extLst>
            </p:cNvPr>
            <p:cNvCxnSpPr>
              <a:cxnSpLocks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D7EAB3E7-845E-483A-CA9B-8A8ECF94EAF5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B5C5188-3C33-FDE1-9392-37184BDCAA57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0B1D97B-4BB5-9DF5-7176-25492B5E9FB9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187B2AC-AC11-D9D0-BDAA-8B437E08E38B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6B2D2A2-41A8-1CD1-D5D3-8056C5821829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C32FDB0-62A2-8870-9310-F85762220C4D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9" name="Ovale 18">
            <a:extLst>
              <a:ext uri="{FF2B5EF4-FFF2-40B4-BE49-F238E27FC236}">
                <a16:creationId xmlns:a16="http://schemas.microsoft.com/office/drawing/2014/main" id="{23037408-864A-6D5E-4F74-07F5159959B9}"/>
              </a:ext>
            </a:extLst>
          </p:cNvPr>
          <p:cNvSpPr/>
          <p:nvPr/>
        </p:nvSpPr>
        <p:spPr>
          <a:xfrm>
            <a:off x="4095504" y="51223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105BF36-227A-6DCF-8C44-B294FE860526}"/>
              </a:ext>
            </a:extLst>
          </p:cNvPr>
          <p:cNvSpPr/>
          <p:nvPr/>
        </p:nvSpPr>
        <p:spPr>
          <a:xfrm>
            <a:off x="2048778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3FAE092-38D6-2B91-1EB7-BE279A7C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621" y="487775"/>
            <a:ext cx="213378" cy="195089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1ECAB320-C559-89DA-44F5-478E42F1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880" y="474262"/>
            <a:ext cx="219475" cy="188992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3DF1A48F-8B0C-5505-70CE-42346546A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34" y="1765197"/>
            <a:ext cx="9200591" cy="397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1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0BCD17-5A4B-68C5-6F59-0634B006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Implementazione di un workflow bonita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35F0431-A7D6-AA9D-F535-6347E5D5D714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7F57E40-8AB3-C1E6-0D01-A4CB42556C04}"/>
              </a:ext>
            </a:extLst>
          </p:cNvPr>
          <p:cNvGrpSpPr/>
          <p:nvPr/>
        </p:nvGrpSpPr>
        <p:grpSpPr>
          <a:xfrm>
            <a:off x="271987" y="102317"/>
            <a:ext cx="11312481" cy="568864"/>
            <a:chOff x="29496" y="-62425"/>
            <a:chExt cx="9865193" cy="568864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8D1B360D-8A4B-3F6F-9918-B3D50B1683C9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64F1471D-0429-1730-A33D-47CF7F3B3E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2114CB5D-DA24-8FE9-B51C-E5A2BC91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5C4C11CE-34BC-6B09-9587-4034DF8D2D8B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C6029EFB-ADBA-8DC5-D5F2-D83CF5B3000F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FF034D55-9A98-985A-5BE8-1D768EA47C64}"/>
                </a:ext>
              </a:extLst>
            </p:cNvPr>
            <p:cNvCxnSpPr>
              <a:cxnSpLocks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D7EAB3E7-845E-483A-CA9B-8A8ECF94EAF5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B5C5188-3C33-FDE1-9392-37184BDCAA57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0B1D97B-4BB5-9DF5-7176-25492B5E9FB9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187B2AC-AC11-D9D0-BDAA-8B437E08E38B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6B2D2A2-41A8-1CD1-D5D3-8056C5821829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C32FDB0-62A2-8870-9310-F85762220C4D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9" name="Ovale 18">
            <a:extLst>
              <a:ext uri="{FF2B5EF4-FFF2-40B4-BE49-F238E27FC236}">
                <a16:creationId xmlns:a16="http://schemas.microsoft.com/office/drawing/2014/main" id="{23037408-864A-6D5E-4F74-07F5159959B9}"/>
              </a:ext>
            </a:extLst>
          </p:cNvPr>
          <p:cNvSpPr/>
          <p:nvPr/>
        </p:nvSpPr>
        <p:spPr>
          <a:xfrm>
            <a:off x="4095504" y="51223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105BF36-227A-6DCF-8C44-B294FE860526}"/>
              </a:ext>
            </a:extLst>
          </p:cNvPr>
          <p:cNvSpPr/>
          <p:nvPr/>
        </p:nvSpPr>
        <p:spPr>
          <a:xfrm>
            <a:off x="2048778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3FAE092-38D6-2B91-1EB7-BE279A7C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621" y="487775"/>
            <a:ext cx="213378" cy="195089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1ECAB320-C559-89DA-44F5-478E42F1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880" y="474262"/>
            <a:ext cx="219475" cy="188992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5040717-299C-39CF-15EF-4165C2EE28A7}"/>
              </a:ext>
            </a:extLst>
          </p:cNvPr>
          <p:cNvSpPr txBox="1"/>
          <p:nvPr/>
        </p:nvSpPr>
        <p:spPr>
          <a:xfrm>
            <a:off x="662953" y="1592326"/>
            <a:ext cx="7709658" cy="638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Seguono gli </a:t>
            </a:r>
            <a:r>
              <a:rPr kumimoji="0" lang="it-IT" sz="1600" b="0" i="1" u="none" strike="noStrike" kern="1200" cap="none" spc="0" normalizeH="0" baseline="0" noProof="0" err="1">
                <a:ln>
                  <a:noFill/>
                </a:ln>
                <a:solidFill>
                  <a:srgbClr val="00B0F0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attributes</a:t>
            </a: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aggiunti nel Business Data Model Editor (a rappresentare un database)</a:t>
            </a:r>
            <a:endParaRPr lang="it-IT" sz="1600">
              <a:solidFill>
                <a:srgbClr val="FFFFFF">
                  <a:alpha val="70000"/>
                </a:srgbClr>
              </a:solidFill>
              <a:latin typeface="Avenir Next LT Pro Light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E5993EE-C28A-022F-1EF3-7EF4A8898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542" y="2348939"/>
            <a:ext cx="5476568" cy="1365676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9D3DB54-9334-A3DD-3765-12A1883ED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1241" y="1636407"/>
            <a:ext cx="2017565" cy="1619247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57E160A5-8892-F077-7F34-0450E5E4C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614" y="4323302"/>
            <a:ext cx="5187482" cy="1589394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0E99437-0465-646C-AE3F-870A73ED5297}"/>
              </a:ext>
            </a:extLst>
          </p:cNvPr>
          <p:cNvSpPr txBox="1"/>
          <p:nvPr/>
        </p:nvSpPr>
        <p:spPr>
          <a:xfrm>
            <a:off x="659686" y="3921652"/>
            <a:ext cx="5983928" cy="2337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Non si riportano i dettagli implementativi di </a:t>
            </a:r>
            <a:r>
              <a:rPr kumimoji="0" lang="it-IT" sz="1600" b="0" i="1" u="none" strike="noStrike" kern="1200" cap="none" spc="0" normalizeH="0" baseline="0" noProof="0">
                <a:ln>
                  <a:noFill/>
                </a:ln>
                <a:solidFill>
                  <a:srgbClr val="00B0F0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contratti </a:t>
            </a:r>
            <a:r>
              <a:rPr kumimoji="0" lang="it-IT" sz="1600" b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e</a:t>
            </a:r>
            <a:r>
              <a:rPr kumimoji="0" lang="it-IT" sz="1600" b="0" i="1" u="none" strike="noStrike" kern="1200" cap="none" spc="0" normalizeH="0" baseline="0" noProof="0">
                <a:ln>
                  <a:noFill/>
                </a:ln>
                <a:solidFill>
                  <a:srgbClr val="00B0F0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kumimoji="0" lang="it-IT" sz="1600" b="0" i="1" u="none" strike="noStrike" kern="1200" cap="none" spc="0" normalizeH="0" baseline="0" noProof="0" err="1">
                <a:ln>
                  <a:noFill/>
                </a:ln>
                <a:solidFill>
                  <a:srgbClr val="00B0F0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form</a:t>
            </a:r>
            <a:r>
              <a:rPr kumimoji="0" lang="it-IT" sz="1600" b="0" i="1" u="none" strike="noStrike" kern="1200" cap="none" spc="0" normalizeH="0" baseline="0" noProof="0">
                <a:ln>
                  <a:noFill/>
                </a:ln>
                <a:solidFill>
                  <a:srgbClr val="00B0F0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editor</a:t>
            </a: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, ma la loro importanza è chiarita dalla figura (fonte: </a:t>
            </a: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  <a:hlinkClick r:id="rId7"/>
              </a:rPr>
              <a:t>https://documentation.bonitasoft.com</a:t>
            </a: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); i dati si muovono dalla </a:t>
            </a:r>
            <a:r>
              <a:rPr kumimoji="0" lang="it-IT" sz="16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form</a:t>
            </a: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al controller attraverso un contratto, e dal controller al data model in automatico (per come è definita la variabile di business, che agganciandola al data model fa sì che i dati dal motore di workflow vengano travasati nel database)</a:t>
            </a:r>
          </a:p>
        </p:txBody>
      </p:sp>
    </p:spTree>
    <p:extLst>
      <p:ext uri="{BB962C8B-B14F-4D97-AF65-F5344CB8AC3E}">
        <p14:creationId xmlns:p14="http://schemas.microsoft.com/office/powerpoint/2010/main" val="28063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0BCD17-5A4B-68C5-6F59-0634B006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Implementazione di un workflow bonita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35F0431-A7D6-AA9D-F535-6347E5D5D714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7F57E40-8AB3-C1E6-0D01-A4CB42556C04}"/>
              </a:ext>
            </a:extLst>
          </p:cNvPr>
          <p:cNvGrpSpPr/>
          <p:nvPr/>
        </p:nvGrpSpPr>
        <p:grpSpPr>
          <a:xfrm>
            <a:off x="271987" y="102317"/>
            <a:ext cx="11312481" cy="568864"/>
            <a:chOff x="29496" y="-62425"/>
            <a:chExt cx="9865193" cy="568864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8D1B360D-8A4B-3F6F-9918-B3D50B1683C9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64F1471D-0429-1730-A33D-47CF7F3B3E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2114CB5D-DA24-8FE9-B51C-E5A2BC91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5C4C11CE-34BC-6B09-9587-4034DF8D2D8B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C6029EFB-ADBA-8DC5-D5F2-D83CF5B3000F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FF034D55-9A98-985A-5BE8-1D768EA47C64}"/>
                </a:ext>
              </a:extLst>
            </p:cNvPr>
            <p:cNvCxnSpPr>
              <a:cxnSpLocks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D7EAB3E7-845E-483A-CA9B-8A8ECF94EAF5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B5C5188-3C33-FDE1-9392-37184BDCAA57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0B1D97B-4BB5-9DF5-7176-25492B5E9FB9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187B2AC-AC11-D9D0-BDAA-8B437E08E38B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6B2D2A2-41A8-1CD1-D5D3-8056C5821829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C32FDB0-62A2-8870-9310-F85762220C4D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9" name="Ovale 18">
            <a:extLst>
              <a:ext uri="{FF2B5EF4-FFF2-40B4-BE49-F238E27FC236}">
                <a16:creationId xmlns:a16="http://schemas.microsoft.com/office/drawing/2014/main" id="{23037408-864A-6D5E-4F74-07F5159959B9}"/>
              </a:ext>
            </a:extLst>
          </p:cNvPr>
          <p:cNvSpPr/>
          <p:nvPr/>
        </p:nvSpPr>
        <p:spPr>
          <a:xfrm>
            <a:off x="4095504" y="51223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105BF36-227A-6DCF-8C44-B294FE860526}"/>
              </a:ext>
            </a:extLst>
          </p:cNvPr>
          <p:cNvSpPr/>
          <p:nvPr/>
        </p:nvSpPr>
        <p:spPr>
          <a:xfrm>
            <a:off x="2048778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3FAE092-38D6-2B91-1EB7-BE279A7C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621" y="487775"/>
            <a:ext cx="213378" cy="195089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1ECAB320-C559-89DA-44F5-478E42F1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880" y="474262"/>
            <a:ext cx="219475" cy="188992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5040717-299C-39CF-15EF-4165C2EE28A7}"/>
              </a:ext>
            </a:extLst>
          </p:cNvPr>
          <p:cNvSpPr txBox="1"/>
          <p:nvPr/>
        </p:nvSpPr>
        <p:spPr>
          <a:xfrm>
            <a:off x="662953" y="1592326"/>
            <a:ext cx="10168046" cy="638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Di sotto la </a:t>
            </a:r>
            <a:r>
              <a:rPr kumimoji="0" lang="it-IT" sz="16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pagin</a:t>
            </a:r>
            <a:r>
              <a:rPr lang="it-IT" sz="1600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a del </a:t>
            </a:r>
            <a:r>
              <a:rPr lang="it-IT" sz="1600" err="1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form</a:t>
            </a: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associato a «</a:t>
            </a:r>
            <a:r>
              <a:rPr kumimoji="0" lang="it-IT" sz="16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Richiesta di Vendita</a:t>
            </a: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», in cui specificare nome del prodotto e quantità richiesta.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864B5016-E22F-0EA4-2804-599A8639B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95" y="2420470"/>
            <a:ext cx="10816660" cy="338121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94D6FD76-EF14-CC49-96E8-AF146C3A9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943" y="3535923"/>
            <a:ext cx="2629128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7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0BCD17-5A4B-68C5-6F59-0634B006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Implementazione di un workflow bonita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35F0431-A7D6-AA9D-F535-6347E5D5D714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7F57E40-8AB3-C1E6-0D01-A4CB42556C04}"/>
              </a:ext>
            </a:extLst>
          </p:cNvPr>
          <p:cNvGrpSpPr/>
          <p:nvPr/>
        </p:nvGrpSpPr>
        <p:grpSpPr>
          <a:xfrm>
            <a:off x="271987" y="102317"/>
            <a:ext cx="11312481" cy="568864"/>
            <a:chOff x="29496" y="-62425"/>
            <a:chExt cx="9865193" cy="568864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8D1B360D-8A4B-3F6F-9918-B3D50B1683C9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64F1471D-0429-1730-A33D-47CF7F3B3E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2114CB5D-DA24-8FE9-B51C-E5A2BC91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5C4C11CE-34BC-6B09-9587-4034DF8D2D8B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C6029EFB-ADBA-8DC5-D5F2-D83CF5B3000F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FF034D55-9A98-985A-5BE8-1D768EA47C64}"/>
                </a:ext>
              </a:extLst>
            </p:cNvPr>
            <p:cNvCxnSpPr>
              <a:cxnSpLocks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D7EAB3E7-845E-483A-CA9B-8A8ECF94EAF5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B5C5188-3C33-FDE1-9392-37184BDCAA57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0B1D97B-4BB5-9DF5-7176-25492B5E9FB9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187B2AC-AC11-D9D0-BDAA-8B437E08E38B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6B2D2A2-41A8-1CD1-D5D3-8056C5821829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C32FDB0-62A2-8870-9310-F85762220C4D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9" name="Ovale 18">
            <a:extLst>
              <a:ext uri="{FF2B5EF4-FFF2-40B4-BE49-F238E27FC236}">
                <a16:creationId xmlns:a16="http://schemas.microsoft.com/office/drawing/2014/main" id="{23037408-864A-6D5E-4F74-07F5159959B9}"/>
              </a:ext>
            </a:extLst>
          </p:cNvPr>
          <p:cNvSpPr/>
          <p:nvPr/>
        </p:nvSpPr>
        <p:spPr>
          <a:xfrm>
            <a:off x="4095504" y="51223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105BF36-227A-6DCF-8C44-B294FE860526}"/>
              </a:ext>
            </a:extLst>
          </p:cNvPr>
          <p:cNvSpPr/>
          <p:nvPr/>
        </p:nvSpPr>
        <p:spPr>
          <a:xfrm>
            <a:off x="2048778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3FAE092-38D6-2B91-1EB7-BE279A7C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621" y="487775"/>
            <a:ext cx="213378" cy="195089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1ECAB320-C559-89DA-44F5-478E42F1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880" y="474262"/>
            <a:ext cx="219475" cy="188992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5040717-299C-39CF-15EF-4165C2EE28A7}"/>
              </a:ext>
            </a:extLst>
          </p:cNvPr>
          <p:cNvSpPr txBox="1"/>
          <p:nvPr/>
        </p:nvSpPr>
        <p:spPr>
          <a:xfrm>
            <a:off x="662952" y="1592326"/>
            <a:ext cx="7857927" cy="1893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Si procede poi al login dell’impiegato di magazzino, che vedrà tra i suoi task la richiesta precedentemente </a:t>
            </a:r>
            <a:r>
              <a:rPr lang="it-IT" err="1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submittata</a:t>
            </a: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, ed è responsabile di specificare esistenza e disponibilità dei prodotti richiesti.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In questo caso, si procede alla «</a:t>
            </a:r>
            <a:r>
              <a:rPr lang="it-IT" i="1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Vendita</a:t>
            </a:r>
            <a:r>
              <a:rPr lang="it-IT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» che sancisce la fine del processo modellato.</a:t>
            </a:r>
            <a:endParaRPr kumimoji="0" lang="it-IT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D363DA87-F40D-FDAB-E4E4-50B2C1D3F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31" y="4056647"/>
            <a:ext cx="5609468" cy="2009856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2A019A8-5C89-105C-5A8B-4B989E858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504" y="4340063"/>
            <a:ext cx="5538965" cy="1443024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708F4DB8-85A3-D31B-DCE0-4259FD9BC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0411" y="1537198"/>
            <a:ext cx="3109229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5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D4ACC20-4683-2E88-BD0C-9324F5C0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1089025"/>
            <a:ext cx="7797799" cy="1532951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/>
              <a:t>Grazie per l’attenzione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E013D9-9421-47E7-9080-30F6E544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2840038"/>
            <a:ext cx="2216150" cy="1177924"/>
            <a:chOff x="4987925" y="2840038"/>
            <a:chExt cx="2216150" cy="117792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A838F8-C7B5-4988-81A9-B02E6C8F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B86A1A-402F-4AE2-B5E6-B8A5FB16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4A0542D-9B1C-46B1-82B5-54470B69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3AFD408-F48C-4C50-8D5E-5DD627179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C45F007-BD45-43C0-8579-5601F9CA7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7131E1B-CE62-4AB1-A2D9-02E823C9B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45E8D88-C0BB-4D1C-B240-D441BBA6F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AAB960BE-12F5-4ADA-AA9E-0EC5425641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E9BB9F7-7101-4BF3-9191-5893E4C582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0710A9C-48A5-404F-9EC4-D486FCDFD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5111EC00-4B3D-478C-AD25-F35644013E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50412DA-ED08-4AFA-AED3-DFB42655D4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588903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B8B5F0-D831-B758-82F4-565E399B1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Informazioni sul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F5F333-6097-69BC-737B-A60BD1353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071" y="1691350"/>
            <a:ext cx="7374035" cy="3978275"/>
          </a:xfrm>
        </p:spPr>
        <p:txBody>
          <a:bodyPr>
            <a:normAutofit fontScale="92500" lnSpcReduction="20000"/>
          </a:bodyPr>
          <a:lstStyle/>
          <a:p>
            <a:r>
              <a:rPr lang="it-IT"/>
              <a:t>Il dataset fornisce i dati relativi al cambiamento climatico nella città di Dehli avvenuto in un arco temporale di 4 anni nella città di Dehli, India.</a:t>
            </a:r>
          </a:p>
          <a:p>
            <a:r>
              <a:rPr lang="it-IT"/>
              <a:t>Presenta 1462 campioni(giorni) rilevati</a:t>
            </a:r>
          </a:p>
          <a:p>
            <a:r>
              <a:rPr lang="it-IT"/>
              <a:t>I dati sono descritti tramite: </a:t>
            </a:r>
            <a:r>
              <a:rPr lang="it-IT" i="1"/>
              <a:t>date</a:t>
            </a:r>
            <a:r>
              <a:rPr lang="it-IT"/>
              <a:t>, </a:t>
            </a:r>
            <a:r>
              <a:rPr lang="en-US" i="1" err="1"/>
              <a:t>meantemp</a:t>
            </a:r>
            <a:r>
              <a:rPr lang="en-US"/>
              <a:t>, </a:t>
            </a:r>
            <a:r>
              <a:rPr lang="en-US" i="1"/>
              <a:t>humidity</a:t>
            </a:r>
            <a:r>
              <a:rPr lang="en-US"/>
              <a:t>, </a:t>
            </a:r>
            <a:r>
              <a:rPr lang="en-US" i="1"/>
              <a:t>wind speed</a:t>
            </a:r>
            <a:r>
              <a:rPr lang="en-US"/>
              <a:t>, </a:t>
            </a:r>
            <a:r>
              <a:rPr lang="en-US" i="1" err="1"/>
              <a:t>meanpressure</a:t>
            </a:r>
            <a:endParaRPr lang="en-US" i="1"/>
          </a:p>
          <a:p>
            <a:endParaRPr lang="en-US" i="1"/>
          </a:p>
          <a:p>
            <a:endParaRPr lang="it-IT" i="1"/>
          </a:p>
          <a:p>
            <a:r>
              <a:rPr lang="it-IT"/>
              <a:t>I dati sono forniti dalla PES University (Bangalore) e reperibili al link </a:t>
            </a:r>
            <a:r>
              <a:rPr lang="it-IT">
                <a:hlinkClick r:id="rId2"/>
              </a:rPr>
              <a:t>https://www.kaggle.com/datasets/sumanthvrao/daily-climate-time-series-data/data?select=DailyDelhiClimateTrain.csv</a:t>
            </a:r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DDACDF21-1507-635B-7077-ECC0E2FE8326}"/>
              </a:ext>
            </a:extLst>
          </p:cNvPr>
          <p:cNvGrpSpPr/>
          <p:nvPr/>
        </p:nvGrpSpPr>
        <p:grpSpPr>
          <a:xfrm>
            <a:off x="308267" y="102316"/>
            <a:ext cx="11312481" cy="575591"/>
            <a:chOff x="29496" y="-62425"/>
            <a:chExt cx="9865193" cy="575591"/>
          </a:xfrm>
        </p:grpSpPr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0C70FE40-4BC9-946A-5767-B40AD9DBC71D}"/>
                </a:ext>
              </a:extLst>
            </p:cNvPr>
            <p:cNvSpPr/>
            <p:nvPr/>
          </p:nvSpPr>
          <p:spPr>
            <a:xfrm>
              <a:off x="3351444" y="327989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9567F6AC-588A-49F9-F91C-B6775CF7A473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83AB7270-5860-7830-DAA5-CFAC9084442D}"/>
                </a:ext>
              </a:extLst>
            </p:cNvPr>
            <p:cNvSpPr/>
            <p:nvPr/>
          </p:nvSpPr>
          <p:spPr>
            <a:xfrm>
              <a:off x="7227306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F550EF32-3CF5-C969-4D96-87BD47F4D5AE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D4301519-7056-D623-BB07-4DCF6EBE20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FBBBA78C-7566-2FD5-92F1-C027C725FA2E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9641F2C4-8204-B104-4E28-09831DE8CC15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A1D66D06-D934-8ADA-3D80-8D2C5D8E5437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721BC333-4189-DB31-36F6-7C6820E7A776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919B8631-48BF-7E06-5136-2AB4410BCD35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D647EFBC-F86D-8A58-1DAD-15425DDDDBAC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B12F3F58-E43E-091B-BB23-12D0F67F7BCF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A76124A2-0D71-F8CF-3DEB-AEA16A4B0591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C1DA4C7B-6AE4-4401-D0C8-910143AAF036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8E6E7DC6-922D-9718-AD37-F35B832BFC82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4D674A3-76AD-DBD8-D881-039D983C76CE}"/>
              </a:ext>
            </a:extLst>
          </p:cNvPr>
          <p:cNvSpPr txBox="1"/>
          <p:nvPr/>
        </p:nvSpPr>
        <p:spPr>
          <a:xfrm>
            <a:off x="10207227" y="205488"/>
            <a:ext cx="14135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/>
            </a:lvl1pPr>
          </a:lstStyle>
          <a:p>
            <a:endParaRPr lang="it-IT" sz="90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it-IT" sz="6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2F1DCC8F-7254-A70A-6B15-BBFC25B69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984" y="487773"/>
            <a:ext cx="213378" cy="195089"/>
          </a:xfrm>
          <a:prstGeom prst="rect">
            <a:avLst/>
          </a:prstGeom>
        </p:spPr>
      </p:pic>
      <p:sp>
        <p:nvSpPr>
          <p:cNvPr id="27" name="Ovale 26">
            <a:extLst>
              <a:ext uri="{FF2B5EF4-FFF2-40B4-BE49-F238E27FC236}">
                <a16:creationId xmlns:a16="http://schemas.microsoft.com/office/drawing/2014/main" id="{4A49D8FB-FB2A-5DCE-D5F1-E337765E8082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5C6A68D-7DE1-A4A4-3E1A-189EB862F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4482" y="1016922"/>
            <a:ext cx="2606266" cy="134885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18BDF48-1B70-7ACA-2B15-757D09AC4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4482" y="3339697"/>
            <a:ext cx="2606266" cy="147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2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37138D-1165-FCCD-9E5C-B8022072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Dataset features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B7E811-CC3E-B856-3A65-EE4E48001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i="1">
                <a:solidFill>
                  <a:srgbClr val="00B0F0">
                    <a:alpha val="70000"/>
                  </a:srgbClr>
                </a:solidFill>
              </a:rPr>
              <a:t>Date</a:t>
            </a:r>
            <a:r>
              <a:rPr lang="it-IT"/>
              <a:t> : data di rilevazione</a:t>
            </a:r>
          </a:p>
          <a:p>
            <a:r>
              <a:rPr lang="it-IT" i="1" err="1">
                <a:solidFill>
                  <a:srgbClr val="00B0F0">
                    <a:alpha val="70000"/>
                  </a:srgbClr>
                </a:solidFill>
              </a:rPr>
              <a:t>Meantemp</a:t>
            </a:r>
            <a:r>
              <a:rPr lang="it-IT"/>
              <a:t>: temperatura media in tale data</a:t>
            </a:r>
          </a:p>
          <a:p>
            <a:r>
              <a:rPr lang="it-IT" i="1" err="1">
                <a:solidFill>
                  <a:srgbClr val="00B0F0">
                    <a:alpha val="70000"/>
                  </a:srgbClr>
                </a:solidFill>
              </a:rPr>
              <a:t>Humidity</a:t>
            </a:r>
            <a:r>
              <a:rPr lang="it-IT"/>
              <a:t>: umidità in tale data</a:t>
            </a:r>
          </a:p>
          <a:p>
            <a:r>
              <a:rPr lang="it-IT" i="1" err="1">
                <a:solidFill>
                  <a:srgbClr val="00B0F0">
                    <a:alpha val="70000"/>
                  </a:srgbClr>
                </a:solidFill>
              </a:rPr>
              <a:t>Windspeed</a:t>
            </a:r>
            <a:r>
              <a:rPr lang="it-IT"/>
              <a:t>: velocità del tempo in tale data</a:t>
            </a:r>
          </a:p>
          <a:p>
            <a:r>
              <a:rPr lang="it-IT" i="1" err="1">
                <a:solidFill>
                  <a:srgbClr val="00B0F0">
                    <a:alpha val="70000"/>
                  </a:srgbClr>
                </a:solidFill>
              </a:rPr>
              <a:t>Meanpressure</a:t>
            </a:r>
            <a:r>
              <a:rPr lang="it-IT"/>
              <a:t>: pressione media in tale data</a:t>
            </a:r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7EAAA443-D3A7-3C06-432C-BFD92463BA91}"/>
              </a:ext>
            </a:extLst>
          </p:cNvPr>
          <p:cNvGrpSpPr/>
          <p:nvPr/>
        </p:nvGrpSpPr>
        <p:grpSpPr>
          <a:xfrm>
            <a:off x="308267" y="102316"/>
            <a:ext cx="11312481" cy="575591"/>
            <a:chOff x="29496" y="-62425"/>
            <a:chExt cx="9865193" cy="57559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DDB88970-8354-6839-765E-F7D2ABD148AE}"/>
                </a:ext>
              </a:extLst>
            </p:cNvPr>
            <p:cNvSpPr/>
            <p:nvPr/>
          </p:nvSpPr>
          <p:spPr>
            <a:xfrm>
              <a:off x="3351444" y="327989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EB3CED13-57B8-8412-232A-B9A8155CC4F2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B6F29E2D-E327-0E11-B605-E7469812D511}"/>
                </a:ext>
              </a:extLst>
            </p:cNvPr>
            <p:cNvSpPr/>
            <p:nvPr/>
          </p:nvSpPr>
          <p:spPr>
            <a:xfrm>
              <a:off x="7227306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ED7FF90D-FE33-CEDB-BE36-BEEFA7E372E9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E8DDEE5A-9350-D2B6-D76B-BD8575B0E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204CB954-B6E8-F275-6855-98401BCF95EF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6021EDD1-5CD3-3361-7614-F6AA7A3AD105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AB41E9E7-264F-2B1F-2356-FCC09C7929A3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E14BABAD-FD5F-8C29-5B79-4741B1993909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10BF23CF-4AAD-C4DD-62FE-7A4479927529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40A4BE8-6C9F-A9D3-BBC5-C694A5CDCA1E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3AD91C25-9563-3DDF-C2A2-1C36378764C6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5F64530-3058-07D6-74DF-CA37C07DC64E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8DEBD28-55D2-296A-3F05-2B03BB5F774D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C13654CD-2208-FF89-21FF-9C095A4756D4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FC594BDE-E792-4912-FAE7-1A6A24A22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984" y="487773"/>
            <a:ext cx="213378" cy="195089"/>
          </a:xfrm>
          <a:prstGeom prst="rect">
            <a:avLst/>
          </a:prstGeom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1FCD3242-883D-270B-2A62-D7BE1E517D83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34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A2148F-9BC3-E7B5-881F-B2B85D10D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Google </a:t>
            </a:r>
            <a:r>
              <a:rPr lang="it-IT" err="1"/>
              <a:t>colab</a:t>
            </a:r>
            <a:r>
              <a:rPr lang="it-IT"/>
              <a:t> per il trattamento dei dati</a:t>
            </a:r>
          </a:p>
        </p:txBody>
      </p:sp>
      <p:graphicFrame>
        <p:nvGraphicFramePr>
          <p:cNvPr id="28" name="Segnaposto contenuto 2">
            <a:extLst>
              <a:ext uri="{FF2B5EF4-FFF2-40B4-BE49-F238E27FC236}">
                <a16:creationId xmlns:a16="http://schemas.microsoft.com/office/drawing/2014/main" id="{4E482B15-97E9-236F-C0B7-E39CA61107B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79500" y="1790700"/>
          <a:ext cx="10026650" cy="3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uppo 3">
            <a:extLst>
              <a:ext uri="{FF2B5EF4-FFF2-40B4-BE49-F238E27FC236}">
                <a16:creationId xmlns:a16="http://schemas.microsoft.com/office/drawing/2014/main" id="{F4B19AC7-DDA0-19EA-01C2-8C3AD47ED4D3}"/>
              </a:ext>
            </a:extLst>
          </p:cNvPr>
          <p:cNvGrpSpPr/>
          <p:nvPr/>
        </p:nvGrpSpPr>
        <p:grpSpPr>
          <a:xfrm>
            <a:off x="308267" y="102316"/>
            <a:ext cx="11312481" cy="568864"/>
            <a:chOff x="29496" y="-62425"/>
            <a:chExt cx="9865193" cy="568864"/>
          </a:xfrm>
        </p:grpSpPr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9F6C035B-9A8F-CA46-6890-37D0EA35D665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B6FB1996-C563-8847-AF03-AA0984A5F731}"/>
                </a:ext>
              </a:extLst>
            </p:cNvPr>
            <p:cNvSpPr/>
            <p:nvPr/>
          </p:nvSpPr>
          <p:spPr>
            <a:xfrm>
              <a:off x="7227306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BB117E8C-CBFD-24E5-E52C-845B76F4848A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FF30BE1C-659C-EFC9-14DE-E8B66F15B2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3E5D64C2-7CB8-CEAB-AA04-5859541EC577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2325F959-EE9E-DEC5-2DF4-CA30FB271928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97D2462D-BDEA-0A7E-BB02-BCF68703CFC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74B40B61-26C1-9D9B-3209-FFE37FEAFDE7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9827B128-1AC1-D774-1295-3609FBE6B88D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01E0A956-136F-762E-18F4-651DC58675E1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74BF4EFE-0293-9282-B173-88504D820F7E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BAC128E1-988C-319B-1372-E30C05AF2DAC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81011671-F679-F905-05EC-D94A1F346B7C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E891866F-34F8-D31E-59DA-2536F058C0AD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0" name="Ovale 19">
            <a:extLst>
              <a:ext uri="{FF2B5EF4-FFF2-40B4-BE49-F238E27FC236}">
                <a16:creationId xmlns:a16="http://schemas.microsoft.com/office/drawing/2014/main" id="{EBAD1C2A-78C1-F459-845F-6024743D9E56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33E0AA1A-532A-A50B-8603-A4654A8C1981}"/>
              </a:ext>
            </a:extLst>
          </p:cNvPr>
          <p:cNvSpPr/>
          <p:nvPr/>
        </p:nvSpPr>
        <p:spPr>
          <a:xfrm>
            <a:off x="2060507" y="499659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187EC5E0-8C02-AEBA-4A63-730F30FBC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5400" y="497365"/>
            <a:ext cx="213378" cy="19508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BC582B7-BD60-7FCB-EF78-BC65E23D9F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2457" y="4989476"/>
            <a:ext cx="1242000" cy="12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97E0EA-359D-0D0C-8EDD-2802B1D3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Features </a:t>
            </a:r>
            <a:r>
              <a:rPr lang="it-IT" err="1"/>
              <a:t>values</a:t>
            </a:r>
            <a:endParaRPr lang="it-IT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26F4AC78-771A-5818-1D00-C1C98AEC67DE}"/>
              </a:ext>
            </a:extLst>
          </p:cNvPr>
          <p:cNvGrpSpPr/>
          <p:nvPr/>
        </p:nvGrpSpPr>
        <p:grpSpPr>
          <a:xfrm>
            <a:off x="308267" y="102316"/>
            <a:ext cx="11312481" cy="568864"/>
            <a:chOff x="29496" y="-62425"/>
            <a:chExt cx="9865193" cy="568864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4E5B2616-F77E-8690-5858-31BC0511F278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55D7B199-5D3D-B220-E5D2-618BF12678BB}"/>
                </a:ext>
              </a:extLst>
            </p:cNvPr>
            <p:cNvSpPr/>
            <p:nvPr/>
          </p:nvSpPr>
          <p:spPr>
            <a:xfrm>
              <a:off x="7227306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67AD5305-B572-E8AC-C7D5-0EEE63050AB2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632DD0E4-1F84-541E-786A-222141A79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>
              <a:extLst>
                <a:ext uri="{FF2B5EF4-FFF2-40B4-BE49-F238E27FC236}">
                  <a16:creationId xmlns:a16="http://schemas.microsoft.com/office/drawing/2014/main" id="{C676E306-03AF-1781-6B30-55E822CA23D0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E2CF39E6-872E-70D3-8745-10D1D875DBD7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20C27784-CEF8-28D5-EB1F-FC2B12374F34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817D5ACB-B420-776F-96D5-9EE244EFBF1E}"/>
                </a:ext>
              </a:extLst>
            </p:cNvPr>
            <p:cNvCxnSpPr>
              <a:cxnSpLocks/>
              <a:stCxn id="21" idx="6"/>
              <a:endCxn id="22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8939AF1F-9DD8-1705-DAEE-9D01769F1F09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D0FB1AB9-739A-C09D-5ACA-D8D69F521AA1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B2A903F6-0CC1-AC4C-3B86-CA86D69AE874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A7A49034-3117-AEDA-2FDC-5E1CEA89C982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1FDFC7EA-7FE6-8C94-78EF-C53932CE15B5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7905B51A-3C52-91C6-95FA-7270CBF1EE5F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34" name="Immagine 33">
            <a:extLst>
              <a:ext uri="{FF2B5EF4-FFF2-40B4-BE49-F238E27FC236}">
                <a16:creationId xmlns:a16="http://schemas.microsoft.com/office/drawing/2014/main" id="{A92B4E4B-8D41-1314-BD28-9DC2F08A3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400" y="497365"/>
            <a:ext cx="213378" cy="195089"/>
          </a:xfrm>
          <a:prstGeom prst="rect">
            <a:avLst/>
          </a:prstGeom>
        </p:spPr>
      </p:pic>
      <p:sp>
        <p:nvSpPr>
          <p:cNvPr id="35" name="Ovale 34">
            <a:extLst>
              <a:ext uri="{FF2B5EF4-FFF2-40B4-BE49-F238E27FC236}">
                <a16:creationId xmlns:a16="http://schemas.microsoft.com/office/drawing/2014/main" id="{698371BA-3B27-6563-22FC-1C3A3B5D861E}"/>
              </a:ext>
            </a:extLst>
          </p:cNvPr>
          <p:cNvSpPr/>
          <p:nvPr/>
        </p:nvSpPr>
        <p:spPr>
          <a:xfrm>
            <a:off x="2060507" y="499659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DDF2A24E-6301-9F25-D3F1-67E80F205C28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4" name="Segnaposto contenuto 43">
            <a:extLst>
              <a:ext uri="{FF2B5EF4-FFF2-40B4-BE49-F238E27FC236}">
                <a16:creationId xmlns:a16="http://schemas.microsoft.com/office/drawing/2014/main" id="{2E1638B3-E231-2F60-BFB3-6B4D04D61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08623" y="4228458"/>
            <a:ext cx="5375645" cy="1138683"/>
          </a:xfr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5D61189B-C8F6-C168-7C91-5B829DEA3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623" y="2850637"/>
            <a:ext cx="5375645" cy="1164613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E9D62914-0ABC-7A53-1FFC-3B331CF6D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623" y="1490859"/>
            <a:ext cx="5391443" cy="1203870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722D94F7-7327-8192-ADBA-6F600E483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825" y="5525899"/>
            <a:ext cx="5407241" cy="122500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E88DA1-4EA4-5039-260D-D777F8DBDF8B}"/>
              </a:ext>
            </a:extLst>
          </p:cNvPr>
          <p:cNvSpPr txBox="1"/>
          <p:nvPr/>
        </p:nvSpPr>
        <p:spPr>
          <a:xfrm>
            <a:off x="767808" y="1924913"/>
            <a:ext cx="448555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800"/>
              </a:spcBef>
              <a:buClr>
                <a:schemeClr val="accent2"/>
              </a:buClr>
              <a:buFont typeface="Wingdings 3" panose="05040102010807070707" pitchFamily="18" charset="2"/>
              <a:buChar char=""/>
            </a:pPr>
            <a:r>
              <a:rPr lang="en-US" err="1">
                <a:solidFill>
                  <a:schemeClr val="tx1"/>
                </a:solidFill>
              </a:rPr>
              <a:t>Visualizzazione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/>
              <a:t>de</a:t>
            </a:r>
            <a:r>
              <a:rPr lang="en-US">
                <a:solidFill>
                  <a:schemeClr val="tx1"/>
                </a:solidFill>
              </a:rPr>
              <a:t>l </a:t>
            </a:r>
            <a:r>
              <a:rPr lang="en-US" err="1">
                <a:solidFill>
                  <a:schemeClr val="tx1"/>
                </a:solidFill>
              </a:rPr>
              <a:t>cambiamento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della</a:t>
            </a:r>
            <a:r>
              <a:rPr lang="en-US">
                <a:solidFill>
                  <a:schemeClr val="tx1"/>
                </a:solidFill>
              </a:rPr>
              <a:t> temperature in </a:t>
            </a:r>
            <a:r>
              <a:rPr lang="en-US" err="1">
                <a:solidFill>
                  <a:schemeClr val="tx1"/>
                </a:solidFill>
              </a:rPr>
              <a:t>relazione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alla</a:t>
            </a:r>
            <a:r>
              <a:rPr lang="en-US">
                <a:solidFill>
                  <a:schemeClr val="tx1"/>
                </a:solidFill>
              </a:rPr>
              <a:t> data: </a:t>
            </a:r>
            <a:r>
              <a:rPr lang="en-US" err="1">
                <a:solidFill>
                  <a:schemeClr val="tx1"/>
                </a:solidFill>
              </a:rPr>
              <a:t>ovviamente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mesi</a:t>
            </a:r>
            <a:r>
              <a:rPr lang="en-US"/>
              <a:t> </a:t>
            </a:r>
            <a:r>
              <a:rPr lang="en-US" err="1"/>
              <a:t>estivi</a:t>
            </a:r>
            <a:r>
              <a:rPr lang="en-US"/>
              <a:t> </a:t>
            </a:r>
            <a:r>
              <a:rPr lang="en-US" err="1"/>
              <a:t>hanno</a:t>
            </a:r>
            <a:r>
              <a:rPr lang="en-US"/>
              <a:t> elevate temperature a ci </a:t>
            </a:r>
            <a:r>
              <a:rPr lang="en-US" err="1"/>
              <a:t>aspettiamo</a:t>
            </a:r>
            <a:r>
              <a:rPr lang="en-US"/>
              <a:t> </a:t>
            </a:r>
            <a:r>
              <a:rPr lang="en-US" err="1"/>
              <a:t>questo</a:t>
            </a:r>
            <a:r>
              <a:rPr lang="en-US"/>
              <a:t> </a:t>
            </a:r>
            <a:r>
              <a:rPr lang="en-US" err="1"/>
              <a:t>andamento</a:t>
            </a:r>
            <a:r>
              <a:rPr lang="en-US"/>
              <a:t> </a:t>
            </a:r>
            <a:r>
              <a:rPr lang="en-US" err="1"/>
              <a:t>ogni</a:t>
            </a:r>
            <a:r>
              <a:rPr lang="en-US"/>
              <a:t> anno</a:t>
            </a:r>
          </a:p>
          <a:p>
            <a:pPr marL="285750" indent="-285750" algn="just">
              <a:spcBef>
                <a:spcPts val="1800"/>
              </a:spcBef>
              <a:buClr>
                <a:schemeClr val="accent2"/>
              </a:buClr>
              <a:buFont typeface="Wingdings 3" panose="05040102010807070707" pitchFamily="18" charset="2"/>
              <a:buChar char=""/>
            </a:pPr>
            <a:endParaRPr lang="en-US"/>
          </a:p>
          <a:p>
            <a:pPr marL="285750" indent="-285750" algn="just">
              <a:spcBef>
                <a:spcPts val="1800"/>
              </a:spcBef>
              <a:buClr>
                <a:schemeClr val="accent2"/>
              </a:buClr>
              <a:buFont typeface="Wingdings 3" panose="05040102010807070707" pitchFamily="18" charset="2"/>
              <a:buChar char=""/>
            </a:pPr>
            <a:r>
              <a:rPr lang="en-US" err="1"/>
              <a:t>Seguono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cambiamenti</a:t>
            </a:r>
            <a:r>
              <a:rPr lang="en-US"/>
              <a:t> di </a:t>
            </a:r>
            <a:r>
              <a:rPr lang="en-US" err="1"/>
              <a:t>umidità</a:t>
            </a:r>
            <a:r>
              <a:rPr lang="en-US"/>
              <a:t> e </a:t>
            </a:r>
            <a:r>
              <a:rPr lang="en-US" err="1"/>
              <a:t>vento</a:t>
            </a:r>
            <a:r>
              <a:rPr lang="en-US"/>
              <a:t> in </a:t>
            </a:r>
            <a:r>
              <a:rPr lang="en-US" err="1"/>
              <a:t>relazione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data, e </a:t>
            </a:r>
            <a:r>
              <a:rPr lang="en-US" err="1"/>
              <a:t>infine</a:t>
            </a:r>
            <a:r>
              <a:rPr lang="en-US"/>
              <a:t> I </a:t>
            </a:r>
            <a:r>
              <a:rPr lang="en-US" err="1"/>
              <a:t>cambiamenti</a:t>
            </a:r>
            <a:r>
              <a:rPr lang="en-US"/>
              <a:t> di </a:t>
            </a:r>
            <a:r>
              <a:rPr lang="en-US" err="1"/>
              <a:t>pressione</a:t>
            </a:r>
            <a:r>
              <a:rPr lang="en-US"/>
              <a:t> (</a:t>
            </a:r>
            <a:r>
              <a:rPr lang="en-US" err="1"/>
              <a:t>ipotesi</a:t>
            </a:r>
            <a:r>
              <a:rPr lang="en-US"/>
              <a:t>: </a:t>
            </a:r>
            <a:r>
              <a:rPr lang="en-US" err="1"/>
              <a:t>questa</a:t>
            </a:r>
            <a:r>
              <a:rPr lang="en-US"/>
              <a:t> feature non ha </a:t>
            </a:r>
            <a:r>
              <a:rPr lang="en-US" err="1"/>
              <a:t>correlazione</a:t>
            </a:r>
            <a:r>
              <a:rPr lang="en-US"/>
              <a:t> con le </a:t>
            </a:r>
            <a:r>
              <a:rPr lang="en-US" err="1"/>
              <a:t>restanti</a:t>
            </a:r>
            <a:r>
              <a:rPr lang="en-US"/>
              <a:t>)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4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E6A18E-347D-9B1D-6F1B-FE0FE9FF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Time </a:t>
            </a:r>
            <a:r>
              <a:rPr lang="it-IT" err="1"/>
              <a:t>series</a:t>
            </a:r>
            <a:r>
              <a:rPr lang="it-IT"/>
              <a:t> </a:t>
            </a:r>
            <a:r>
              <a:rPr lang="it-IT" err="1"/>
              <a:t>analysis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D91E12-1215-6EF8-2125-2E5A87BB2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349" y="1697356"/>
            <a:ext cx="5881739" cy="2767771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lnSpc>
                <a:spcPct val="115000"/>
              </a:lnSpc>
              <a:spcBef>
                <a:spcPts val="1800"/>
              </a:spcBef>
              <a:buClr>
                <a:schemeClr val="accent2"/>
              </a:buClr>
              <a:buFont typeface="Wingdings 3" panose="05040102010807070707" pitchFamily="18" charset="2"/>
              <a:buChar char=""/>
            </a:pPr>
            <a:r>
              <a:rPr lang="it-IT" sz="2000"/>
              <a:t>Una serie temporale è un insieme di osservazioni </a:t>
            </a:r>
            <a:r>
              <a:rPr lang="it-IT" sz="2000" err="1"/>
              <a:t>xt</a:t>
            </a:r>
            <a:r>
              <a:rPr lang="it-IT" sz="2000"/>
              <a:t>, ciascuna registrata in un momento specifico t. Matematicamente può essere rappresentato come una sequenza di valori </a:t>
            </a:r>
            <a:r>
              <a:rPr lang="it-IT" sz="2000" i="1"/>
              <a:t>{x1,x2,…,</a:t>
            </a:r>
            <a:r>
              <a:rPr lang="it-IT" sz="2000" i="1" err="1"/>
              <a:t>xT</a:t>
            </a:r>
            <a:r>
              <a:rPr lang="it-IT" sz="2000" i="1"/>
              <a:t>} </a:t>
            </a:r>
            <a:r>
              <a:rPr lang="it-IT" sz="2000"/>
              <a:t>dove T è la lunghezza della serie</a:t>
            </a:r>
          </a:p>
          <a:p>
            <a:pPr marL="285750" indent="-285750">
              <a:lnSpc>
                <a:spcPct val="115000"/>
              </a:lnSpc>
              <a:spcBef>
                <a:spcPts val="1800"/>
              </a:spcBef>
              <a:buClr>
                <a:schemeClr val="accent2"/>
              </a:buClr>
              <a:buFont typeface="Wingdings 3" panose="05040102010807070707" pitchFamily="18" charset="2"/>
              <a:buChar char=""/>
            </a:pPr>
            <a:r>
              <a:rPr lang="it-IT" sz="2000"/>
              <a:t>I dati possono presentare pattern simili stagionalmente. </a:t>
            </a:r>
          </a:p>
          <a:p>
            <a:pPr marL="285750" indent="-285750">
              <a:lnSpc>
                <a:spcPct val="115000"/>
              </a:lnSpc>
              <a:spcBef>
                <a:spcPts val="1800"/>
              </a:spcBef>
              <a:buClr>
                <a:schemeClr val="accent2"/>
              </a:buClr>
              <a:buFont typeface="Wingdings 3" panose="05040102010807070707" pitchFamily="18" charset="2"/>
              <a:buChar char=""/>
            </a:pPr>
            <a:r>
              <a:rPr lang="it-IT" sz="2000"/>
              <a:t>Andiamo quindi a studiare la stagionalità che è composta da 3 effetti differenti: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E7A1639E-3947-F15F-04F8-333EB56C3FDA}"/>
              </a:ext>
            </a:extLst>
          </p:cNvPr>
          <p:cNvGrpSpPr/>
          <p:nvPr/>
        </p:nvGrpSpPr>
        <p:grpSpPr>
          <a:xfrm>
            <a:off x="308267" y="102316"/>
            <a:ext cx="11312481" cy="568864"/>
            <a:chOff x="29496" y="-62425"/>
            <a:chExt cx="9865193" cy="568864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0F92ACE2-F31C-4311-D036-2638B343DA87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65818E00-B5D0-05AC-7C5D-E72BB0CCCCC0}"/>
                </a:ext>
              </a:extLst>
            </p:cNvPr>
            <p:cNvSpPr/>
            <p:nvPr/>
          </p:nvSpPr>
          <p:spPr>
            <a:xfrm>
              <a:off x="7227306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1F06496D-23B2-A818-D4AF-03DA866451F4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16344071-1FF4-F497-A914-F7D48CAAA4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EB2CB24E-F027-472F-E596-782FFAAAECFE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7B51516-5D25-1CA6-8F1D-4E28683C2ABC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861DD7D9-AAF2-7D7F-F190-4788F32B8E9C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5183A7C4-4E06-1338-B518-80D19DA13A85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E3C0913D-A7D7-4737-76C6-838FB21D6320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DA1F8ACE-2B62-BA24-7A54-68D48151A136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8D8A70F-01A9-699F-D589-81D0A0FB264B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2DA84301-F065-5D9E-D257-3AA8BA6D6FE1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184A7CA3-D2D3-CB75-ED78-DB0E6B0AE5C7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49B6516-BA53-628F-69A9-5098A2788C13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43A5CC3D-A787-6E44-83B0-3C0719B9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400" y="497365"/>
            <a:ext cx="213378" cy="195089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E191A25E-8560-0BC9-D047-DE193AAC99E7}"/>
              </a:ext>
            </a:extLst>
          </p:cNvPr>
          <p:cNvSpPr/>
          <p:nvPr/>
        </p:nvSpPr>
        <p:spPr>
          <a:xfrm>
            <a:off x="2060507" y="499659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20BFBC73-64CF-7831-CCDD-8C88FA855C70}"/>
              </a:ext>
            </a:extLst>
          </p:cNvPr>
          <p:cNvSpPr/>
          <p:nvPr/>
        </p:nvSpPr>
        <p:spPr>
          <a:xfrm>
            <a:off x="662953" y="483164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9A5B955-120A-ACCC-5C23-22720588B48B}"/>
              </a:ext>
            </a:extLst>
          </p:cNvPr>
          <p:cNvSpPr txBox="1"/>
          <p:nvPr/>
        </p:nvSpPr>
        <p:spPr>
          <a:xfrm>
            <a:off x="872663" y="4545857"/>
            <a:ext cx="8260596" cy="1733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00B0F0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Trend</a:t>
            </a: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: pattern consistenti attraverso i dati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kumimoji="0" lang="it-IT" sz="1700" b="0" i="0" u="none" strike="noStrike" kern="1200" cap="none" spc="0" normalizeH="0" baseline="0" noProof="0" err="1">
                <a:ln>
                  <a:noFill/>
                </a:ln>
                <a:solidFill>
                  <a:srgbClr val="00B0F0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Seasonal</a:t>
            </a: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: effetti ciclici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BA827F"/>
              </a:buClr>
              <a:buSzTx/>
              <a:buFont typeface="Wingdings 3" panose="05040102010807070707" pitchFamily="18" charset="2"/>
              <a:buChar char=""/>
              <a:tabLst/>
              <a:defRPr/>
            </a:pPr>
            <a:r>
              <a:rPr kumimoji="0" lang="it-IT" sz="1700" b="0" i="0" u="none" strike="noStrike" kern="1200" cap="none" spc="0" normalizeH="0" baseline="0" noProof="0" err="1">
                <a:ln>
                  <a:noFill/>
                </a:ln>
                <a:solidFill>
                  <a:srgbClr val="00B0F0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Residual</a:t>
            </a: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: errori di predizione</a:t>
            </a:r>
          </a:p>
          <a:p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A39E6B04-7AA3-8009-BB59-635FC5B88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703" y="1041788"/>
            <a:ext cx="4448174" cy="151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6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124C2A-DC1B-50B0-F2EE-3D93BF00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Trend, </a:t>
            </a:r>
            <a:r>
              <a:rPr lang="it-IT" err="1"/>
              <a:t>seasonal</a:t>
            </a:r>
            <a:r>
              <a:rPr lang="it-IT"/>
              <a:t>, </a:t>
            </a:r>
            <a:r>
              <a:rPr lang="it-IT" err="1"/>
              <a:t>residual</a:t>
            </a:r>
            <a:endParaRPr lang="it-IT"/>
          </a:p>
        </p:txBody>
      </p:sp>
      <p:pic>
        <p:nvPicPr>
          <p:cNvPr id="23" name="Segnaposto contenuto 22" descr="Immagine che contiene linea, Diagramma, diagramma, schermata&#10;&#10;Descrizione generata automaticamente">
            <a:extLst>
              <a:ext uri="{FF2B5EF4-FFF2-40B4-BE49-F238E27FC236}">
                <a16:creationId xmlns:a16="http://schemas.microsoft.com/office/drawing/2014/main" id="{F210D7FE-0EB2-9A11-E868-075E07D1B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968" y="1769511"/>
            <a:ext cx="3721246" cy="2141361"/>
          </a:xfr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DBC91947-D67A-FD01-D458-50EABEE841B1}"/>
              </a:ext>
            </a:extLst>
          </p:cNvPr>
          <p:cNvGrpSpPr/>
          <p:nvPr/>
        </p:nvGrpSpPr>
        <p:grpSpPr>
          <a:xfrm>
            <a:off x="308267" y="102316"/>
            <a:ext cx="11312481" cy="568864"/>
            <a:chOff x="29496" y="-62425"/>
            <a:chExt cx="9865193" cy="568864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07A5989A-DDEA-F105-9296-2D035332F13A}"/>
                </a:ext>
              </a:extLst>
            </p:cNvPr>
            <p:cNvSpPr/>
            <p:nvPr/>
          </p:nvSpPr>
          <p:spPr>
            <a:xfrm>
              <a:off x="5403074" y="321262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24DEFD82-F157-F091-1985-715932A0502A}"/>
                </a:ext>
              </a:extLst>
            </p:cNvPr>
            <p:cNvSpPr/>
            <p:nvPr/>
          </p:nvSpPr>
          <p:spPr>
            <a:xfrm>
              <a:off x="7227306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54BF858E-6192-750E-480D-8A2A9A64B63D}"/>
                </a:ext>
              </a:extLst>
            </p:cNvPr>
            <p:cNvSpPr/>
            <p:nvPr/>
          </p:nvSpPr>
          <p:spPr>
            <a:xfrm>
              <a:off x="9071419" y="317111"/>
              <a:ext cx="182880" cy="18517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05ED8E48-9C6D-E0C7-EFD3-C3ACDBA25D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09" y="409700"/>
              <a:ext cx="1056495" cy="2624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2ECA9B17-8F13-DBCD-40F1-243E3FCB4DF8}"/>
                </a:ext>
              </a:extLst>
            </p:cNvPr>
            <p:cNvCxnSpPr>
              <a:cxnSpLocks/>
            </p:cNvCxnSpPr>
            <p:nvPr/>
          </p:nvCxnSpPr>
          <p:spPr>
            <a:xfrm>
              <a:off x="1763384" y="409700"/>
              <a:ext cx="1588060" cy="10878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E0202F3F-3616-4625-01A4-05DF1F28E920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534324" y="413851"/>
              <a:ext cx="1868750" cy="6727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069E3BFD-A831-087E-EEBA-4427AF5ED77C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5585954" y="409700"/>
              <a:ext cx="1641352" cy="4151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B6369661-4003-E280-A21A-F6C253529CC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7410186" y="409700"/>
              <a:ext cx="1661233" cy="0"/>
            </a:xfrm>
            <a:prstGeom prst="line">
              <a:avLst/>
            </a:prstGeom>
            <a:ln>
              <a:solidFill>
                <a:srgbClr val="969F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9F11EC6-B3A1-5A27-2DEE-E45FBB29BE3A}"/>
                </a:ext>
              </a:extLst>
            </p:cNvPr>
            <p:cNvSpPr txBox="1"/>
            <p:nvPr/>
          </p:nvSpPr>
          <p:spPr>
            <a:xfrm>
              <a:off x="29496" y="30142"/>
              <a:ext cx="101822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 sz="900">
                  <a:solidFill>
                    <a:schemeClr val="tx2"/>
                  </a:solidFill>
                </a:rPr>
                <a:t>Introduzione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869E91F4-3E93-318C-9D3F-06209C328C00}"/>
                </a:ext>
              </a:extLst>
            </p:cNvPr>
            <p:cNvSpPr txBox="1"/>
            <p:nvPr/>
          </p:nvSpPr>
          <p:spPr>
            <a:xfrm>
              <a:off x="1037515" y="30142"/>
              <a:ext cx="14135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Informazioni sul dataset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5FEB1D0-D373-CC0F-DF8F-52BFF403BEBE}"/>
                </a:ext>
              </a:extLst>
            </p:cNvPr>
            <p:cNvSpPr txBox="1"/>
            <p:nvPr/>
          </p:nvSpPr>
          <p:spPr>
            <a:xfrm>
              <a:off x="2758599" y="-51587"/>
              <a:ext cx="14135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20000"/>
                      <a:lumOff val="80000"/>
                    </a:schemeClr>
                  </a:solidFill>
                </a:defRPr>
              </a:lvl1pPr>
            </a:lstStyle>
            <a:p>
              <a:r>
                <a:rPr lang="it-IT"/>
                <a:t>Google Colab </a:t>
              </a:r>
              <a:r>
                <a:rPr lang="it-IT">
                  <a:solidFill>
                    <a:schemeClr val="tx1"/>
                  </a:solidFill>
                </a:rPr>
                <a:t>per il Trattamento dei Dati</a:t>
              </a:r>
            </a:p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E11017A6-EEE5-D689-FFD2-7604103259FA}"/>
                </a:ext>
              </a:extLst>
            </p:cNvPr>
            <p:cNvSpPr txBox="1"/>
            <p:nvPr/>
          </p:nvSpPr>
          <p:spPr>
            <a:xfrm>
              <a:off x="4787246" y="-62425"/>
              <a:ext cx="141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Sviluppo di una dashboard interattiva 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A5F92D8-53F1-D40B-6D6C-8705F0A852A1}"/>
                </a:ext>
              </a:extLst>
            </p:cNvPr>
            <p:cNvSpPr txBox="1"/>
            <p:nvPr/>
          </p:nvSpPr>
          <p:spPr>
            <a:xfrm>
              <a:off x="6611045" y="-57649"/>
              <a:ext cx="1641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Visualizzazione dati tramite Microsoft PowerBi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441A0DCB-CC42-7A04-2150-080003C5695A}"/>
                </a:ext>
              </a:extLst>
            </p:cNvPr>
            <p:cNvSpPr txBox="1"/>
            <p:nvPr/>
          </p:nvSpPr>
          <p:spPr>
            <a:xfrm>
              <a:off x="8481168" y="-57648"/>
              <a:ext cx="1413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/>
              </a:lvl1pPr>
            </a:lstStyle>
            <a:p>
              <a:r>
                <a:rPr lang="it-IT" sz="9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Implementazione di un workflow Bonita</a:t>
              </a:r>
            </a:p>
            <a:p>
              <a:endParaRPr lang="it-IT" sz="60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B3CA51CD-67AF-3407-9C6B-BBABB5A99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400" y="497365"/>
            <a:ext cx="213378" cy="195089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66930ED1-67D7-0B28-58D9-8ECA79F676A3}"/>
              </a:ext>
            </a:extLst>
          </p:cNvPr>
          <p:cNvSpPr/>
          <p:nvPr/>
        </p:nvSpPr>
        <p:spPr>
          <a:xfrm>
            <a:off x="2060507" y="499659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187A4129-F67B-E868-47FA-6F56800E97F0}"/>
              </a:ext>
            </a:extLst>
          </p:cNvPr>
          <p:cNvSpPr/>
          <p:nvPr/>
        </p:nvSpPr>
        <p:spPr>
          <a:xfrm>
            <a:off x="665618" y="492730"/>
            <a:ext cx="209710" cy="185177"/>
          </a:xfrm>
          <a:prstGeom prst="ellipse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Immagine 24" descr="Immagine che contiene schermata, Rettangolo, testo, linea&#10;&#10;Descrizione generata automaticamente">
            <a:extLst>
              <a:ext uri="{FF2B5EF4-FFF2-40B4-BE49-F238E27FC236}">
                <a16:creationId xmlns:a16="http://schemas.microsoft.com/office/drawing/2014/main" id="{F31867EC-CB5B-34FD-6946-60654BAD5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57" y="4520171"/>
            <a:ext cx="4283940" cy="1588039"/>
          </a:xfrm>
          <a:prstGeom prst="rect">
            <a:avLst/>
          </a:prstGeom>
        </p:spPr>
      </p:pic>
      <p:pic>
        <p:nvPicPr>
          <p:cNvPr id="27" name="Immagine 26" descr="Immagine che contiene schermata, Diagramma, linea&#10;&#10;Descrizione generata automaticamente">
            <a:extLst>
              <a:ext uri="{FF2B5EF4-FFF2-40B4-BE49-F238E27FC236}">
                <a16:creationId xmlns:a16="http://schemas.microsoft.com/office/drawing/2014/main" id="{A469EE22-8079-984D-8FDD-37149CBEF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33" y="4520171"/>
            <a:ext cx="3976340" cy="1588039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58AB368-8975-7A5E-FC99-673F728F71C5}"/>
              </a:ext>
            </a:extLst>
          </p:cNvPr>
          <p:cNvSpPr txBox="1"/>
          <p:nvPr/>
        </p:nvSpPr>
        <p:spPr>
          <a:xfrm>
            <a:off x="770473" y="1910982"/>
            <a:ext cx="6221458" cy="2284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</a:pPr>
            <a:r>
              <a:rPr lang="it-IT" sz="1700">
                <a:solidFill>
                  <a:srgbClr val="FFFFFF">
                    <a:alpha val="70000"/>
                  </a:srgbClr>
                </a:solidFill>
              </a:rPr>
              <a:t>Il trend all’interno del dataset relativa alla temperatura media.</a:t>
            </a:r>
          </a:p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</a:pPr>
            <a:r>
              <a:rPr lang="it-IT" sz="1700" i="1" err="1">
                <a:solidFill>
                  <a:srgbClr val="FFFFFF">
                    <a:alpha val="70000"/>
                  </a:srgbClr>
                </a:solidFill>
              </a:rPr>
              <a:t>Seasonality</a:t>
            </a:r>
            <a:r>
              <a:rPr lang="it-IT" sz="1700">
                <a:solidFill>
                  <a:srgbClr val="FFFFFF">
                    <a:alpha val="70000"/>
                  </a:srgbClr>
                </a:solidFill>
              </a:rPr>
              <a:t> per quanto riguarda la temperatura media</a:t>
            </a:r>
          </a:p>
          <a:p>
            <a:pPr marL="285750" lvl="0" indent="-285750">
              <a:lnSpc>
                <a:spcPct val="115000"/>
              </a:lnSpc>
              <a:spcBef>
                <a:spcPts val="1800"/>
              </a:spcBef>
              <a:buClr>
                <a:srgbClr val="BA827F"/>
              </a:buClr>
              <a:buFont typeface="Wingdings 3" panose="05040102010807070707" pitchFamily="18" charset="2"/>
              <a:buChar char=""/>
            </a:pPr>
            <a:r>
              <a:rPr lang="it-IT" sz="1700">
                <a:solidFill>
                  <a:srgbClr val="FFFFFF">
                    <a:alpha val="70000"/>
                  </a:srgbClr>
                </a:solidFill>
              </a:rPr>
              <a:t>Ci sono grossi </a:t>
            </a:r>
            <a:r>
              <a:rPr lang="it-IT" sz="1700" i="1" err="1">
                <a:solidFill>
                  <a:srgbClr val="FFFFFF">
                    <a:alpha val="70000"/>
                  </a:srgbClr>
                </a:solidFill>
              </a:rPr>
              <a:t>residual</a:t>
            </a:r>
            <a:r>
              <a:rPr lang="it-IT" sz="1700">
                <a:solidFill>
                  <a:srgbClr val="FFFFFF">
                    <a:alpha val="70000"/>
                  </a:srgbClr>
                </a:solidFill>
              </a:rPr>
              <a:t> per la temperature media</a:t>
            </a:r>
          </a:p>
          <a:p>
            <a:pPr marL="285750" indent="-285750">
              <a:lnSpc>
                <a:spcPct val="115000"/>
              </a:lnSpc>
              <a:spcBef>
                <a:spcPts val="1800"/>
              </a:spcBef>
              <a:buClr>
                <a:schemeClr val="accent2"/>
              </a:buClr>
              <a:buFont typeface="Wingdings 3" panose="05040102010807070707" pitchFamily="18" charset="2"/>
              <a:buChar char="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771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afVTI">
  <a:themeElements>
    <a:clrScheme name="AnalogousFromLightSeedLeftStep">
      <a:dk1>
        <a:srgbClr val="000000"/>
      </a:dk1>
      <a:lt1>
        <a:srgbClr val="FFFFFF"/>
      </a:lt1>
      <a:dk2>
        <a:srgbClr val="243241"/>
      </a:dk2>
      <a:lt2>
        <a:srgbClr val="E2E5E8"/>
      </a:lt2>
      <a:accent1>
        <a:srgbClr val="BA9C80"/>
      </a:accent1>
      <a:accent2>
        <a:srgbClr val="BA827F"/>
      </a:accent2>
      <a:accent3>
        <a:srgbClr val="C594A6"/>
      </a:accent3>
      <a:accent4>
        <a:srgbClr val="BA7FAD"/>
      </a:accent4>
      <a:accent5>
        <a:srgbClr val="BC94C5"/>
      </a:accent5>
      <a:accent6>
        <a:srgbClr val="967FBA"/>
      </a:accent6>
      <a:hlink>
        <a:srgbClr val="5E85A8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2B476F9F3FCE418DEA2CD550DD36A5" ma:contentTypeVersion="14" ma:contentTypeDescription="Create a new document." ma:contentTypeScope="" ma:versionID="b6ebc39787e050bce60d61f49a9ce0d5">
  <xsd:schema xmlns:xsd="http://www.w3.org/2001/XMLSchema" xmlns:xs="http://www.w3.org/2001/XMLSchema" xmlns:p="http://schemas.microsoft.com/office/2006/metadata/properties" xmlns:ns3="23e585a3-b6b1-4c57-812a-728aac619ac8" xmlns:ns4="e4ea8ca7-2a22-400a-a5ca-c3d5b8483985" targetNamespace="http://schemas.microsoft.com/office/2006/metadata/properties" ma:root="true" ma:fieldsID="e6a7ed588598805b3626b59769d2807b" ns3:_="" ns4:_="">
    <xsd:import namespace="23e585a3-b6b1-4c57-812a-728aac619ac8"/>
    <xsd:import namespace="e4ea8ca7-2a22-400a-a5ca-c3d5b848398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e585a3-b6b1-4c57-812a-728aac619a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a8ca7-2a22-400a-a5ca-c3d5b84839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4ea8ca7-2a22-400a-a5ca-c3d5b848398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136D38-9E00-4A72-B65A-4EA5A5A17338}">
  <ds:schemaRefs>
    <ds:schemaRef ds:uri="23e585a3-b6b1-4c57-812a-728aac619ac8"/>
    <ds:schemaRef ds:uri="e4ea8ca7-2a22-400a-a5ca-c3d5b848398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F3C03AB-60AE-4F5B-B8C0-1820BB734B37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e4ea8ca7-2a22-400a-a5ca-c3d5b8483985"/>
    <ds:schemaRef ds:uri="23e585a3-b6b1-4c57-812a-728aac619ac8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B5F5CEF-D3B0-4722-926A-A700A9DECF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3457</Words>
  <Application>Microsoft Office PowerPoint</Application>
  <PresentationFormat>Widescreen</PresentationFormat>
  <Paragraphs>355</Paragraphs>
  <Slides>38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6" baseType="lpstr">
      <vt:lpstr>Arial</vt:lpstr>
      <vt:lpstr>Arial</vt:lpstr>
      <vt:lpstr>Avenir Next LT Pro Light</vt:lpstr>
      <vt:lpstr>Rockwell Nova Light</vt:lpstr>
      <vt:lpstr>Söhne</vt:lpstr>
      <vt:lpstr>Wingdings</vt:lpstr>
      <vt:lpstr>Wingdings 3</vt:lpstr>
      <vt:lpstr>LeafVTI</vt:lpstr>
      <vt:lpstr>ELABORATO di information systems and business intelliGENce </vt:lpstr>
      <vt:lpstr>AGENDA</vt:lpstr>
      <vt:lpstr>INTRODuzione</vt:lpstr>
      <vt:lpstr>Informazioni sul dataset</vt:lpstr>
      <vt:lpstr>Dataset features</vt:lpstr>
      <vt:lpstr>Google colab per il trattamento dei dati</vt:lpstr>
      <vt:lpstr>Features values</vt:lpstr>
      <vt:lpstr>Time series analysis</vt:lpstr>
      <vt:lpstr>Trend, seasonal, residual</vt:lpstr>
      <vt:lpstr>Scatter plot della temperatura in relazione alle altre feature</vt:lpstr>
      <vt:lpstr>Incremento della temperatura media negli anni</vt:lpstr>
      <vt:lpstr>Correlation matrix</vt:lpstr>
      <vt:lpstr>stationarity</vt:lpstr>
      <vt:lpstr>arima</vt:lpstr>
      <vt:lpstr>arima</vt:lpstr>
      <vt:lpstr>arima</vt:lpstr>
      <vt:lpstr>sarima</vt:lpstr>
      <vt:lpstr>sarima</vt:lpstr>
      <vt:lpstr>sarima</vt:lpstr>
      <vt:lpstr>Comparing models</vt:lpstr>
      <vt:lpstr>Deep learning</vt:lpstr>
      <vt:lpstr>Sviluppo di una dashboard interattiva</vt:lpstr>
      <vt:lpstr>Sviluppo di una dashboard interattiva</vt:lpstr>
      <vt:lpstr>Sviluppo di una dashboard interattiva</vt:lpstr>
      <vt:lpstr>Visualizzazione dati tramite Microsoft Powerbi</vt:lpstr>
      <vt:lpstr>Dataset table</vt:lpstr>
      <vt:lpstr>Grafico a nastri</vt:lpstr>
      <vt:lpstr>Grafico a linee</vt:lpstr>
      <vt:lpstr>Scatter plot</vt:lpstr>
      <vt:lpstr>Time series Analysis</vt:lpstr>
      <vt:lpstr>Domande e risposte</vt:lpstr>
      <vt:lpstr>Implementazione di un workflow bonita</vt:lpstr>
      <vt:lpstr>Implementazione di un workflow bonita</vt:lpstr>
      <vt:lpstr>Implementazione di un workflow bonita</vt:lpstr>
      <vt:lpstr>Implementazione di un workflow bonita</vt:lpstr>
      <vt:lpstr>Implementazione di un workflow bonita</vt:lpstr>
      <vt:lpstr>Implementazione di un workflow bonita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ELABORATO di information systems and business intelliGENce</dc:title>
  <dc:creator>FRANCESCO DELLA VALLE</dc:creator>
  <cp:lastModifiedBy>GAETANO SAVIANO</cp:lastModifiedBy>
  <cp:revision>1</cp:revision>
  <dcterms:created xsi:type="dcterms:W3CDTF">2024-01-05T10:31:20Z</dcterms:created>
  <dcterms:modified xsi:type="dcterms:W3CDTF">2024-01-09T20:24:32Z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2024-01-05T10:39:51Z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45874936-43e5-4285-b11d-6f8bd55df4b9</vt:lpwstr>
  </property>
  <property fmtid="{D5CDD505-2E9C-101B-9397-08002B2CF9AE}" pid="8" name="MSIP_Label_2ad0b24d-6422-44b0-b3de-abb3a9e8c81a_ContentBits">
    <vt:lpwstr>0</vt:lpwstr>
  </property>
  <property fmtid="{D5CDD505-2E9C-101B-9397-08002B2CF9AE}" pid="9" name="ContentTypeId">
    <vt:lpwstr>0x010100BD2B476F9F3FCE418DEA2CD550DD36A5</vt:lpwstr>
  </property>
</Properties>
</file>